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Default Extension="vsdx" ContentType="application/vnd.ms-visio.drawing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90" r:id="rId3"/>
    <p:sldId id="257" r:id="rId4"/>
    <p:sldId id="288" r:id="rId5"/>
    <p:sldId id="278" r:id="rId6"/>
    <p:sldId id="300" r:id="rId7"/>
    <p:sldId id="262" r:id="rId8"/>
    <p:sldId id="287" r:id="rId9"/>
    <p:sldId id="264" r:id="rId10"/>
    <p:sldId id="284" r:id="rId11"/>
    <p:sldId id="299" r:id="rId12"/>
    <p:sldId id="293" r:id="rId13"/>
    <p:sldId id="286" r:id="rId14"/>
    <p:sldId id="282" r:id="rId15"/>
    <p:sldId id="292" r:id="rId16"/>
    <p:sldId id="297" r:id="rId17"/>
    <p:sldId id="291" r:id="rId18"/>
    <p:sldId id="272" r:id="rId19"/>
    <p:sldId id="295" r:id="rId20"/>
    <p:sldId id="283" r:id="rId21"/>
    <p:sldId id="302" r:id="rId22"/>
  </p:sldIdLst>
  <p:sldSz cx="10287000" cy="6858000" type="35mm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CC"/>
    <a:srgbClr val="BCF77B"/>
    <a:srgbClr val="0EE851"/>
    <a:srgbClr val="3F22CE"/>
    <a:srgbClr val="760000"/>
    <a:srgbClr val="3A0000"/>
    <a:srgbClr val="0039AC"/>
    <a:srgbClr val="FF0066"/>
    <a:srgbClr val="D2FADD"/>
    <a:srgbClr val="FDEFE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90" d="100"/>
          <a:sy n="90" d="100"/>
        </p:scale>
        <p:origin x="-483" y="-60"/>
      </p:cViewPr>
      <p:guideLst>
        <p:guide orient="horz" pos="2160"/>
        <p:guide pos="32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3C8E3-1A7A-4453-8D0D-9AE58798CDD7}" type="datetimeFigureOut">
              <a:rPr lang="zh-CN" altLang="en-US" smtClean="0"/>
              <a:pPr/>
              <a:t>2020/7/13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02F77-A01D-44DD-A41B-B52D4CAF86D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98979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02F77-A01D-44DD-A41B-B52D4CAF86D6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28"/>
            <a:ext cx="874395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39"/>
            <a:ext cx="2314575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39"/>
            <a:ext cx="6772275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03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3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3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55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55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2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52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2" y="1435102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600203"/>
            <a:ext cx="92583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3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3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3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1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__126666666666.vsdx"/><Relationship Id="rId3" Type="http://schemas.openxmlformats.org/officeDocument/2006/relationships/package" Target="../embeddings/Microsoft_Visio___131111111111.vsdx"/><Relationship Id="rId7" Type="http://schemas.openxmlformats.org/officeDocument/2006/relationships/package" Target="../embeddings/Microsoft_Visio___55555555555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Visio___94444444444.vsdx"/><Relationship Id="rId5" Type="http://schemas.openxmlformats.org/officeDocument/2006/relationships/package" Target="../embeddings/Microsoft_Visio___103333333333.vsdx"/><Relationship Id="rId4" Type="http://schemas.openxmlformats.org/officeDocument/2006/relationships/package" Target="../embeddings/Microsoft_Visio___142222222222.vsdx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00359" y="2247010"/>
            <a:ext cx="6593613" cy="1470025"/>
          </a:xfrm>
        </p:spPr>
        <p:txBody>
          <a:bodyPr>
            <a:normAutofit fontScale="90000"/>
          </a:bodyPr>
          <a:lstStyle/>
          <a:p>
            <a:r>
              <a:rPr lang="zh-CN" altLang="en-US" sz="8000" dirty="0" smtClean="0">
                <a:solidFill>
                  <a:schemeClr val="bg1"/>
                </a:solidFill>
              </a:rPr>
              <a:t> </a:t>
            </a:r>
            <a:r>
              <a:rPr lang="zh-CN" altLang="en-US" sz="10700" b="1" dirty="0" smtClean="0">
                <a:solidFill>
                  <a:schemeClr val="bg1"/>
                </a:solidFill>
              </a:rPr>
              <a:t>抢    答    器</a:t>
            </a:r>
            <a:endParaRPr lang="zh-CN" altLang="en-US" sz="107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77" name="Group 161"/>
          <p:cNvGraphicFramePr>
            <a:graphicFrameLocks noGrp="1"/>
          </p:cNvGraphicFramePr>
          <p:nvPr/>
        </p:nvGraphicFramePr>
        <p:xfrm>
          <a:off x="2057401" y="4419603"/>
          <a:ext cx="6086474" cy="1603375"/>
        </p:xfrm>
        <a:graphic>
          <a:graphicData uri="http://schemas.openxmlformats.org/drawingml/2006/table">
            <a:tbl>
              <a:tblPr/>
              <a:tblGrid>
                <a:gridCol w="817959"/>
                <a:gridCol w="817959"/>
                <a:gridCol w="444699"/>
                <a:gridCol w="446484"/>
                <a:gridCol w="444698"/>
                <a:gridCol w="444699"/>
                <a:gridCol w="444698"/>
                <a:gridCol w="444699"/>
                <a:gridCol w="444698"/>
                <a:gridCol w="446484"/>
                <a:gridCol w="444699"/>
                <a:gridCol w="444698"/>
              </a:tblGrid>
              <a:tr h="3206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输入脉冲数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8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9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</a:tr>
              <a:tr h="320675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输出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</a:tr>
              <a:tr h="3206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</a:tr>
              <a:tr h="3206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</a:tr>
              <a:tr h="3206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</a:tr>
            </a:tbl>
          </a:graphicData>
        </a:graphic>
      </p:graphicFrame>
      <p:sp>
        <p:nvSpPr>
          <p:cNvPr id="11342" name="Rectangle 2"/>
          <p:cNvSpPr>
            <a:spLocks noChangeArrowheads="1"/>
          </p:cNvSpPr>
          <p:nvPr/>
        </p:nvSpPr>
        <p:spPr bwMode="auto">
          <a:xfrm>
            <a:off x="3928365" y="3789040"/>
            <a:ext cx="120015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3962400"/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加计数</a:t>
            </a:r>
            <a:r>
              <a:rPr lang="zh-CN" altLang="en-US" sz="1000" dirty="0">
                <a:latin typeface="Times New Roman" pitchFamily="18" charset="0"/>
                <a:cs typeface="Times New Roman" pitchFamily="18" charset="0"/>
              </a:rPr>
              <a:t>  </a:t>
            </a:r>
            <a:endParaRPr lang="zh-CN" altLang="en-US" sz="700" dirty="0"/>
          </a:p>
          <a:p>
            <a:pPr indent="3962400"/>
            <a:endParaRPr lang="zh-CN" altLang="en-US" dirty="0"/>
          </a:p>
        </p:txBody>
      </p:sp>
      <p:sp>
        <p:nvSpPr>
          <p:cNvPr id="11343" name="Line 1"/>
          <p:cNvSpPr>
            <a:spLocks noChangeShapeType="1"/>
          </p:cNvSpPr>
          <p:nvPr/>
        </p:nvSpPr>
        <p:spPr bwMode="auto">
          <a:xfrm flipH="1" flipV="1">
            <a:off x="4029075" y="6172203"/>
            <a:ext cx="3736181" cy="4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sm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344" name="Rectangle 3"/>
          <p:cNvSpPr>
            <a:spLocks noChangeArrowheads="1"/>
          </p:cNvSpPr>
          <p:nvPr/>
        </p:nvSpPr>
        <p:spPr bwMode="auto">
          <a:xfrm>
            <a:off x="6858000" y="6069015"/>
            <a:ext cx="10287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3962400"/>
            <a:r>
              <a:rPr lang="en-US" altLang="zh-CN" sz="1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b="1">
                <a:latin typeface="Times New Roman" pitchFamily="18" charset="0"/>
                <a:cs typeface="Times New Roman" pitchFamily="18" charset="0"/>
              </a:rPr>
              <a:t>减计数</a:t>
            </a:r>
            <a:endParaRPr lang="zh-CN" altLang="en-US" b="1"/>
          </a:p>
          <a:p>
            <a:pPr indent="3962400"/>
            <a:r>
              <a:rPr lang="zh-CN" altLang="en-US" sz="1000">
                <a:latin typeface="Times New Roman" pitchFamily="18" charset="0"/>
                <a:cs typeface="Times New Roman" pitchFamily="18" charset="0"/>
              </a:rPr>
              <a:t>    </a:t>
            </a:r>
            <a:endParaRPr lang="zh-CN" altLang="en-US"/>
          </a:p>
        </p:txBody>
      </p:sp>
      <p:sp>
        <p:nvSpPr>
          <p:cNvPr id="11345" name="Line 4"/>
          <p:cNvSpPr>
            <a:spLocks noChangeShapeType="1"/>
          </p:cNvSpPr>
          <p:nvPr/>
        </p:nvSpPr>
        <p:spPr bwMode="auto">
          <a:xfrm flipV="1">
            <a:off x="4114800" y="4267200"/>
            <a:ext cx="368439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sm" len="lg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417" name="Group 201"/>
          <p:cNvGraphicFramePr>
            <a:graphicFrameLocks noGrp="1"/>
          </p:cNvGraphicFramePr>
          <p:nvPr/>
        </p:nvGraphicFramePr>
        <p:xfrm>
          <a:off x="1628775" y="1295400"/>
          <a:ext cx="6858000" cy="2247900"/>
        </p:xfrm>
        <a:graphic>
          <a:graphicData uri="http://schemas.openxmlformats.org/drawingml/2006/table">
            <a:tbl>
              <a:tblPr/>
              <a:tblGrid>
                <a:gridCol w="514350"/>
                <a:gridCol w="748308"/>
                <a:gridCol w="880467"/>
                <a:gridCol w="857250"/>
                <a:gridCol w="428625"/>
                <a:gridCol w="428625"/>
                <a:gridCol w="428625"/>
                <a:gridCol w="428625"/>
                <a:gridCol w="600075"/>
                <a:gridCol w="514350"/>
                <a:gridCol w="514350"/>
                <a:gridCol w="514350"/>
              </a:tblGrid>
              <a:tr h="37465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  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入</a:t>
                      </a:r>
                    </a:p>
                  </a:txBody>
                  <a:tcPr marL="77153" marR="7715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出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US" altLang="zh-CN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endParaRPr kumimoji="0" lang="zh-CN" altLang="zh-CN" sz="1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LD′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CLK</a:t>
                      </a:r>
                      <a:r>
                        <a:rPr kumimoji="0" lang="en-US" altLang="zh-CN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U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CLK</a:t>
                      </a:r>
                      <a:r>
                        <a:rPr kumimoji="0" lang="en-US" altLang="zh-CN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1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>
                        <a:alpha val="68000"/>
                      </a:srgbClr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F22CE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↑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加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计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数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F22CE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Ebrima" pitchFamily="2" charset="0"/>
                        </a:rPr>
                        <a:t>↑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×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减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计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数</a:t>
                      </a: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421" name="TextBox 7"/>
          <p:cNvSpPr txBox="1">
            <a:spLocks noChangeArrowheads="1"/>
          </p:cNvSpPr>
          <p:nvPr/>
        </p:nvSpPr>
        <p:spPr bwMode="auto">
          <a:xfrm>
            <a:off x="2713230" y="764706"/>
            <a:ext cx="47795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十进制计数器</a:t>
            </a:r>
            <a:r>
              <a:rPr lang="en-US" altLang="zh-CN" sz="24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74LS192</a:t>
            </a:r>
            <a:r>
              <a:rPr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68" y="685731"/>
            <a:ext cx="9144064" cy="5957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20943" y="116633"/>
            <a:ext cx="4879681" cy="523220"/>
          </a:xfrm>
          <a:prstGeom prst="rect">
            <a:avLst/>
          </a:prstGeom>
          <a:solidFill>
            <a:srgbClr val="0039A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2800" b="1" dirty="0" smtClean="0">
                <a:solidFill>
                  <a:srgbClr val="FFFFFF"/>
                </a:solidFill>
              </a:rPr>
              <a:t>*抢答和倒计时模块级联调试</a:t>
            </a:r>
            <a:endParaRPr lang="zh-CN" altLang="en-US" sz="2800" b="1" dirty="0">
              <a:solidFill>
                <a:srgbClr val="FFFFFF"/>
              </a:solidFill>
            </a:endParaRP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571469" y="6318275"/>
            <a:ext cx="16287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0000CC"/>
                </a:solidFill>
              </a:rPr>
              <a:t>逻辑开关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2071666" y="6344496"/>
            <a:ext cx="16287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0066"/>
                </a:solidFill>
              </a:rPr>
              <a:t>复位开关</a:t>
            </a: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500426" y="5733256"/>
            <a:ext cx="7143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 smtClean="0">
                <a:solidFill>
                  <a:srgbClr val="7030A0"/>
                </a:solidFill>
              </a:rPr>
              <a:t>1KHz</a:t>
            </a:r>
            <a:endParaRPr lang="en-US" altLang="zh-CN" sz="2000" b="1" dirty="0">
              <a:solidFill>
                <a:srgbClr val="7030A0"/>
              </a:solidFill>
            </a:endParaRP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5929324" y="5733256"/>
            <a:ext cx="6429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 smtClean="0">
                <a:solidFill>
                  <a:srgbClr val="7030A0"/>
                </a:solidFill>
              </a:rPr>
              <a:t>1Hz</a:t>
            </a:r>
            <a:endParaRPr lang="en-US" altLang="zh-CN" sz="2000" b="1" dirty="0">
              <a:solidFill>
                <a:srgbClr val="7030A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426" y="5643578"/>
            <a:ext cx="677105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95155" y="5643578"/>
            <a:ext cx="677105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直接连接符 10"/>
          <p:cNvCxnSpPr/>
          <p:nvPr/>
        </p:nvCxnSpPr>
        <p:spPr>
          <a:xfrm rot="10800000">
            <a:off x="4214806" y="5072074"/>
            <a:ext cx="357190" cy="1588"/>
          </a:xfrm>
          <a:prstGeom prst="line">
            <a:avLst/>
          </a:prstGeom>
          <a:ln w="158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14504" y="3588253"/>
            <a:ext cx="486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C00000"/>
                </a:solidFill>
              </a:rPr>
              <a:t>E</a:t>
            </a:r>
            <a:r>
              <a:rPr lang="en-US" altLang="zh-CN" sz="4400" dirty="0" smtClean="0">
                <a:solidFill>
                  <a:srgbClr val="C00000"/>
                </a:solidFill>
              </a:rPr>
              <a:t> 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71628" y="4500570"/>
            <a:ext cx="486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C00000"/>
                </a:solidFill>
              </a:rPr>
              <a:t>F</a:t>
            </a:r>
            <a:r>
              <a:rPr lang="en-US" altLang="zh-CN" sz="4400" dirty="0" smtClean="0">
                <a:solidFill>
                  <a:srgbClr val="C00000"/>
                </a:solidFill>
              </a:rPr>
              <a:t> 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72128" y="4429132"/>
            <a:ext cx="972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</a:rPr>
              <a:t>M</a:t>
            </a:r>
            <a:r>
              <a:rPr lang="en-US" altLang="zh-CN" sz="4400" dirty="0" smtClean="0">
                <a:solidFill>
                  <a:srgbClr val="C00000"/>
                </a:solidFill>
              </a:rPr>
              <a:t> 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14608" y="1010225"/>
            <a:ext cx="4643470" cy="990015"/>
          </a:xfrm>
          <a:prstGeom prst="rect">
            <a:avLst/>
          </a:prstGeom>
          <a:solidFill>
            <a:srgbClr val="FFFFCC">
              <a:alpha val="65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 dirty="0" smtClean="0"/>
              <a:t>M</a:t>
            </a:r>
            <a:r>
              <a:rPr lang="zh-CN" altLang="en-US" sz="2400" b="1" dirty="0" smtClean="0"/>
              <a:t>与</a:t>
            </a:r>
            <a:r>
              <a:rPr lang="en-US" altLang="zh-CN" sz="2400" b="1" dirty="0" smtClean="0"/>
              <a:t>E</a:t>
            </a:r>
            <a:r>
              <a:rPr lang="zh-CN" altLang="en-US" sz="2400" b="1" dirty="0" smtClean="0"/>
              <a:t>相连，实现答题时间倒计时；</a:t>
            </a:r>
            <a:endParaRPr lang="en-US" altLang="zh-CN" sz="2400" b="1" dirty="0" smtClean="0"/>
          </a:p>
          <a:p>
            <a:pPr>
              <a:lnSpc>
                <a:spcPts val="3500"/>
              </a:lnSpc>
            </a:pPr>
            <a:r>
              <a:rPr lang="en-US" altLang="zh-CN" sz="2400" b="1" dirty="0" smtClean="0"/>
              <a:t>M</a:t>
            </a:r>
            <a:r>
              <a:rPr lang="zh-CN" altLang="en-US" sz="2400" b="1" dirty="0" smtClean="0"/>
              <a:t>与</a:t>
            </a:r>
            <a:r>
              <a:rPr lang="en-US" altLang="zh-CN" sz="2400" b="1" dirty="0" smtClean="0"/>
              <a:t>F</a:t>
            </a:r>
            <a:r>
              <a:rPr lang="zh-CN" altLang="en-US" sz="2400" b="1" dirty="0" smtClean="0"/>
              <a:t>相连，实现抢答时间倒计时。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07" y="666801"/>
            <a:ext cx="9144064" cy="5976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0942" y="116632"/>
            <a:ext cx="2430270" cy="523220"/>
          </a:xfrm>
          <a:prstGeom prst="rect">
            <a:avLst/>
          </a:prstGeom>
          <a:solidFill>
            <a:srgbClr val="0039A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2800" b="1" dirty="0" smtClean="0">
                <a:solidFill>
                  <a:srgbClr val="FFFFFF"/>
                </a:solidFill>
              </a:rPr>
              <a:t>*</a:t>
            </a:r>
            <a:r>
              <a:rPr lang="en-US" altLang="zh-CN" sz="2800" b="1" dirty="0" smtClean="0">
                <a:solidFill>
                  <a:srgbClr val="FFFFFF"/>
                </a:solidFill>
              </a:rPr>
              <a:t>3</a:t>
            </a:r>
            <a:r>
              <a:rPr lang="zh-CN" altLang="en-US" sz="2800" b="1" dirty="0" smtClean="0">
                <a:solidFill>
                  <a:srgbClr val="FFFFFF"/>
                </a:solidFill>
              </a:rPr>
              <a:t>锁存模块</a:t>
            </a:r>
            <a:endParaRPr lang="zh-CN" altLang="en-US" sz="2800" b="1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4390" y="785794"/>
            <a:ext cx="4463688" cy="1323439"/>
          </a:xfrm>
          <a:prstGeom prst="rect">
            <a:avLst/>
          </a:prstGeom>
          <a:solidFill>
            <a:srgbClr val="BCF77B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    </a:t>
            </a:r>
            <a:r>
              <a:rPr lang="zh-CN" altLang="en-US" sz="2000" b="1" dirty="0" smtClean="0"/>
              <a:t>计数器在倒计时完后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BO</a:t>
            </a:r>
            <a:r>
              <a:rPr lang="zh-CN" altLang="en-US" sz="2000" b="1" dirty="0" smtClean="0"/>
              <a:t>产生一个负脉冲 ，使</a:t>
            </a:r>
            <a:r>
              <a:rPr lang="en-US" altLang="zh-CN" sz="2000" b="1" dirty="0" smtClean="0"/>
              <a:t>74LS74</a:t>
            </a:r>
            <a:r>
              <a:rPr lang="zh-CN" altLang="en-US" sz="2000" b="1" dirty="0" smtClean="0"/>
              <a:t>的</a:t>
            </a:r>
            <a:r>
              <a:rPr lang="en-US" altLang="zh-CN" sz="2000" b="1" dirty="0" smtClean="0"/>
              <a:t>6</a:t>
            </a:r>
            <a:r>
              <a:rPr lang="zh-CN" altLang="en-US" sz="2000" b="1" dirty="0" smtClean="0"/>
              <a:t>脚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Q′</a:t>
            </a:r>
            <a:r>
              <a:rPr lang="zh-CN" altLang="en-US" sz="2000" b="1" dirty="0" smtClean="0"/>
              <a:t>输出低电平，从而封锁</a:t>
            </a:r>
            <a:r>
              <a:rPr lang="en-US" altLang="zh-CN" sz="2000" b="1" dirty="0" smtClean="0"/>
              <a:t>1KHz</a:t>
            </a:r>
            <a:r>
              <a:rPr lang="zh-CN" altLang="en-US" sz="2000" b="1" dirty="0" smtClean="0"/>
              <a:t>和</a:t>
            </a:r>
            <a:r>
              <a:rPr lang="en-US" altLang="zh-CN" sz="2000" b="1" dirty="0" smtClean="0"/>
              <a:t>1Hz</a:t>
            </a:r>
            <a:r>
              <a:rPr lang="zh-CN" altLang="en-US" sz="2000" b="1" dirty="0" smtClean="0"/>
              <a:t>脉冲，计时显示锁存在“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9</a:t>
            </a:r>
            <a:r>
              <a:rPr lang="zh-CN" altLang="en-US" sz="2000" b="1" dirty="0" smtClean="0"/>
              <a:t>”直至主持人按下复位开关。</a:t>
            </a:r>
            <a:endParaRPr lang="zh-CN" altLang="en-US" sz="2000" b="1" dirty="0"/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642906" y="6357960"/>
            <a:ext cx="16287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0000CC"/>
                </a:solidFill>
              </a:rPr>
              <a:t>逻辑开关</a:t>
            </a: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2046706" y="6357958"/>
            <a:ext cx="20252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FF0066"/>
                </a:solidFill>
              </a:rPr>
              <a:t>主持人开关</a:t>
            </a:r>
            <a:endParaRPr lang="zh-CN" altLang="en-US" sz="2000" b="1" dirty="0">
              <a:solidFill>
                <a:srgbClr val="FF006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1864" y="5715016"/>
            <a:ext cx="10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7030A0"/>
                </a:solidFill>
              </a:rPr>
              <a:t>1KHz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7772" y="5715016"/>
            <a:ext cx="10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7030A0"/>
                </a:solidFill>
              </a:rPr>
              <a:t>1Hz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4872" y="5214950"/>
            <a:ext cx="972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00B0F0"/>
                </a:solidFill>
              </a:rPr>
              <a:t>N</a:t>
            </a:r>
            <a:r>
              <a:rPr lang="en-US" altLang="zh-CN" sz="4400" dirty="0" smtClean="0">
                <a:solidFill>
                  <a:srgbClr val="C00000"/>
                </a:solidFill>
              </a:rPr>
              <a:t> 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7701" y="5643578"/>
            <a:ext cx="677105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6593" y="5643578"/>
            <a:ext cx="677105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1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4" y="4000504"/>
            <a:ext cx="428628" cy="15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直接连接符 14"/>
          <p:cNvCxnSpPr/>
          <p:nvPr/>
        </p:nvCxnSpPr>
        <p:spPr>
          <a:xfrm rot="10800000">
            <a:off x="4286244" y="5072074"/>
            <a:ext cx="357190" cy="1588"/>
          </a:xfrm>
          <a:prstGeom prst="line">
            <a:avLst/>
          </a:prstGeom>
          <a:ln w="158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85942" y="3588253"/>
            <a:ext cx="486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C00000"/>
                </a:solidFill>
              </a:rPr>
              <a:t>E</a:t>
            </a:r>
            <a:r>
              <a:rPr lang="en-US" altLang="zh-CN" sz="4400" dirty="0" smtClean="0">
                <a:solidFill>
                  <a:srgbClr val="C00000"/>
                </a:solidFill>
              </a:rPr>
              <a:t> 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71628" y="4500570"/>
            <a:ext cx="486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C00000"/>
                </a:solidFill>
              </a:rPr>
              <a:t>F</a:t>
            </a:r>
            <a:r>
              <a:rPr lang="en-US" altLang="zh-CN" sz="4400" dirty="0" smtClean="0">
                <a:solidFill>
                  <a:srgbClr val="C00000"/>
                </a:solidFill>
              </a:rPr>
              <a:t> 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71590" y="4429132"/>
            <a:ext cx="972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</a:rPr>
              <a:t>M</a:t>
            </a:r>
            <a:r>
              <a:rPr lang="en-US" altLang="zh-CN" sz="4400" dirty="0" smtClean="0">
                <a:solidFill>
                  <a:srgbClr val="C00000"/>
                </a:solidFill>
              </a:rPr>
              <a:t> 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14806" y="3286124"/>
            <a:ext cx="145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½ 74LS74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>
            <a:spLocks noChangeArrowheads="1"/>
          </p:cNvSpPr>
          <p:nvPr/>
        </p:nvSpPr>
        <p:spPr bwMode="auto">
          <a:xfrm>
            <a:off x="4000493" y="785794"/>
            <a:ext cx="27860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74LS74</a:t>
            </a:r>
            <a:r>
              <a:rPr lang="zh-CN" altLang="en-US" sz="28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</a:t>
            </a:r>
            <a:r>
              <a:rPr lang="zh-CN" altLang="en-US" sz="28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214410" y="1357298"/>
          <a:ext cx="7786742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3008"/>
                <a:gridCol w="1143008"/>
                <a:gridCol w="1428760"/>
                <a:gridCol w="1285884"/>
                <a:gridCol w="1428760"/>
                <a:gridCol w="1357322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/>
                        <a:t>输入</a:t>
                      </a:r>
                      <a:endParaRPr lang="zh-CN" altLang="en-US" sz="28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/>
                        <a:t>输出</a:t>
                      </a:r>
                      <a:endParaRPr lang="zh-CN" altLang="en-US" sz="28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800" b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 smtClean="0">
                          <a:latin typeface="Times New Roman" pitchFamily="18" charset="0"/>
                          <a:cs typeface="Times New Roman" pitchFamily="18" charset="0"/>
                        </a:rPr>
                        <a:t>CLK</a:t>
                      </a:r>
                      <a:endParaRPr lang="zh-CN" altLang="en-US" sz="2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 smtClean="0"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lang="zh-CN" altLang="en-US" sz="2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 smtClean="0"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′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X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X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00FF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00FF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X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00FF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X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00FF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00FF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00FF00">
                        <a:alpha val="68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X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X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00FF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00FF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F22CE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↑</a:t>
                      </a:r>
                    </a:p>
                  </a:txBody>
                  <a:tcPr>
                    <a:solidFill>
                      <a:srgbClr val="00FF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00FF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00FF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00FF00">
                        <a:alpha val="68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F22CE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↑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X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保持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5537" name="Object 5"/>
          <p:cNvGraphicFramePr>
            <a:graphicFrameLocks noChangeAspect="1"/>
          </p:cNvGraphicFramePr>
          <p:nvPr/>
        </p:nvGraphicFramePr>
        <p:xfrm>
          <a:off x="2643170" y="1857366"/>
          <a:ext cx="571500" cy="566737"/>
        </p:xfrm>
        <a:graphic>
          <a:graphicData uri="http://schemas.openxmlformats.org/presentationml/2006/ole">
            <p:oleObj spid="_x0000_s65537" name="Equation" r:id="rId3" imgW="228600" imgH="228600" progId="Equation.DSMT4">
              <p:embed/>
            </p:oleObj>
          </a:graphicData>
        </a:graphic>
      </p:graphicFrame>
      <p:graphicFrame>
        <p:nvGraphicFramePr>
          <p:cNvPr id="65538" name="Object 5"/>
          <p:cNvGraphicFramePr>
            <a:graphicFrameLocks noChangeAspect="1"/>
          </p:cNvGraphicFramePr>
          <p:nvPr/>
        </p:nvGraphicFramePr>
        <p:xfrm>
          <a:off x="1516063" y="1857375"/>
          <a:ext cx="539750" cy="566738"/>
        </p:xfrm>
        <a:graphic>
          <a:graphicData uri="http://schemas.openxmlformats.org/presentationml/2006/ole">
            <p:oleObj spid="_x0000_s65538" name="Equation" r:id="rId4" imgW="21564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086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4071931" y="851743"/>
            <a:ext cx="5638205" cy="588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2"/>
          <p:cNvGrpSpPr>
            <a:grpSpLocks/>
          </p:cNvGrpSpPr>
          <p:nvPr/>
        </p:nvGrpSpPr>
        <p:grpSpPr bwMode="auto">
          <a:xfrm>
            <a:off x="1028704" y="4114801"/>
            <a:ext cx="1735933" cy="2428876"/>
            <a:chOff x="4512" y="624"/>
            <a:chExt cx="972" cy="1530"/>
          </a:xfrm>
        </p:grpSpPr>
        <p:sp>
          <p:nvSpPr>
            <p:cNvPr id="22535" name="Rectangle 223"/>
            <p:cNvSpPr>
              <a:spLocks noChangeArrowheads="1"/>
            </p:cNvSpPr>
            <p:nvPr/>
          </p:nvSpPr>
          <p:spPr bwMode="auto">
            <a:xfrm>
              <a:off x="4752" y="944"/>
              <a:ext cx="480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1" lang="zh-CN" altLang="en-US" sz="2400" b="0">
                <a:latin typeface="Times New Roman" pitchFamily="18" charset="0"/>
              </a:endParaRPr>
            </a:p>
          </p:txBody>
        </p:sp>
        <p:sp>
          <p:nvSpPr>
            <p:cNvPr id="22536" name="Rectangle 224"/>
            <p:cNvSpPr>
              <a:spLocks noChangeArrowheads="1"/>
            </p:cNvSpPr>
            <p:nvPr/>
          </p:nvSpPr>
          <p:spPr bwMode="auto">
            <a:xfrm>
              <a:off x="4752" y="1376"/>
              <a:ext cx="480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1" lang="zh-CN" altLang="en-US" sz="2400" b="0">
                <a:latin typeface="Times New Roman" pitchFamily="18" charset="0"/>
              </a:endParaRPr>
            </a:p>
          </p:txBody>
        </p:sp>
        <p:sp>
          <p:nvSpPr>
            <p:cNvPr id="22537" name="Rectangle 225"/>
            <p:cNvSpPr>
              <a:spLocks noChangeArrowheads="1"/>
            </p:cNvSpPr>
            <p:nvPr/>
          </p:nvSpPr>
          <p:spPr bwMode="auto">
            <a:xfrm>
              <a:off x="4752" y="1808"/>
              <a:ext cx="480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1" lang="zh-CN" altLang="en-US" sz="2400" b="0">
                <a:latin typeface="Times New Roman" pitchFamily="18" charset="0"/>
              </a:endParaRPr>
            </a:p>
          </p:txBody>
        </p:sp>
        <p:sp>
          <p:nvSpPr>
            <p:cNvPr id="22538" name="Rectangle 226"/>
            <p:cNvSpPr>
              <a:spLocks noChangeArrowheads="1"/>
            </p:cNvSpPr>
            <p:nvPr/>
          </p:nvSpPr>
          <p:spPr bwMode="auto">
            <a:xfrm>
              <a:off x="5232" y="992"/>
              <a:ext cx="48" cy="38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1" lang="zh-CN" altLang="en-US" sz="2400" b="0">
                <a:latin typeface="Times New Roman" pitchFamily="18" charset="0"/>
              </a:endParaRPr>
            </a:p>
          </p:txBody>
        </p:sp>
        <p:sp>
          <p:nvSpPr>
            <p:cNvPr id="22539" name="Rectangle 227"/>
            <p:cNvSpPr>
              <a:spLocks noChangeArrowheads="1"/>
            </p:cNvSpPr>
            <p:nvPr/>
          </p:nvSpPr>
          <p:spPr bwMode="auto">
            <a:xfrm>
              <a:off x="4704" y="1424"/>
              <a:ext cx="48" cy="38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1" lang="zh-CN" altLang="en-US" sz="2400" b="0">
                <a:latin typeface="Times New Roman" pitchFamily="18" charset="0"/>
              </a:endParaRPr>
            </a:p>
          </p:txBody>
        </p:sp>
        <p:sp>
          <p:nvSpPr>
            <p:cNvPr id="22540" name="Rectangle 228"/>
            <p:cNvSpPr>
              <a:spLocks noChangeArrowheads="1"/>
            </p:cNvSpPr>
            <p:nvPr/>
          </p:nvSpPr>
          <p:spPr bwMode="auto">
            <a:xfrm>
              <a:off x="4704" y="992"/>
              <a:ext cx="48" cy="38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1" lang="zh-CN" altLang="en-US" sz="2400" b="0">
                <a:latin typeface="Times New Roman" pitchFamily="18" charset="0"/>
              </a:endParaRPr>
            </a:p>
          </p:txBody>
        </p:sp>
        <p:sp>
          <p:nvSpPr>
            <p:cNvPr id="22541" name="Rectangle 229" descr="羊皮纸"/>
            <p:cNvSpPr>
              <a:spLocks noChangeArrowheads="1"/>
            </p:cNvSpPr>
            <p:nvPr/>
          </p:nvSpPr>
          <p:spPr bwMode="auto">
            <a:xfrm>
              <a:off x="5232" y="1424"/>
              <a:ext cx="48" cy="38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1" lang="zh-CN" altLang="en-US" sz="2400" b="0">
                <a:latin typeface="Times New Roman" pitchFamily="18" charset="0"/>
              </a:endParaRPr>
            </a:p>
          </p:txBody>
        </p:sp>
        <p:sp>
          <p:nvSpPr>
            <p:cNvPr id="22542" name="Rectangle 230"/>
            <p:cNvSpPr>
              <a:spLocks noChangeArrowheads="1"/>
            </p:cNvSpPr>
            <p:nvPr/>
          </p:nvSpPr>
          <p:spPr bwMode="auto">
            <a:xfrm>
              <a:off x="4896" y="1088"/>
              <a:ext cx="203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dirty="0">
                  <a:latin typeface="" pitchFamily="18" charset="0"/>
                </a:rPr>
                <a:t>g</a:t>
              </a:r>
            </a:p>
          </p:txBody>
        </p:sp>
        <p:sp>
          <p:nvSpPr>
            <p:cNvPr id="22543" name="Rectangle 231"/>
            <p:cNvSpPr>
              <a:spLocks noChangeArrowheads="1"/>
            </p:cNvSpPr>
            <p:nvPr/>
          </p:nvSpPr>
          <p:spPr bwMode="auto">
            <a:xfrm>
              <a:off x="4512" y="1008"/>
              <a:ext cx="171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>
                  <a:latin typeface="Times New Roman" pitchFamily="18" charset="0"/>
                </a:rPr>
                <a:t>f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2544" name="Rectangle 232"/>
            <p:cNvSpPr>
              <a:spLocks noChangeArrowheads="1"/>
            </p:cNvSpPr>
            <p:nvPr/>
          </p:nvSpPr>
          <p:spPr bwMode="auto">
            <a:xfrm>
              <a:off x="4512" y="1440"/>
              <a:ext cx="201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>
                  <a:latin typeface="" pitchFamily="18" charset="0"/>
                </a:rPr>
                <a:t>e</a:t>
              </a:r>
              <a:endParaRPr kumimoji="1" lang="en-US" altLang="zh-CN" sz="2400">
                <a:latin typeface="" pitchFamily="18" charset="0"/>
              </a:endParaRPr>
            </a:p>
          </p:txBody>
        </p:sp>
        <p:sp>
          <p:nvSpPr>
            <p:cNvPr id="22545" name="Rectangle 233"/>
            <p:cNvSpPr>
              <a:spLocks noChangeArrowheads="1"/>
            </p:cNvSpPr>
            <p:nvPr/>
          </p:nvSpPr>
          <p:spPr bwMode="auto">
            <a:xfrm>
              <a:off x="4896" y="1824"/>
              <a:ext cx="215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>
                  <a:latin typeface="" pitchFamily="18" charset="0"/>
                </a:rPr>
                <a:t>d</a:t>
              </a:r>
              <a:endParaRPr kumimoji="1" lang="en-US" altLang="zh-CN" sz="2400">
                <a:latin typeface="" pitchFamily="18" charset="0"/>
              </a:endParaRPr>
            </a:p>
          </p:txBody>
        </p:sp>
        <p:sp>
          <p:nvSpPr>
            <p:cNvPr id="22546" name="Rectangle 234"/>
            <p:cNvSpPr>
              <a:spLocks noChangeArrowheads="1"/>
            </p:cNvSpPr>
            <p:nvPr/>
          </p:nvSpPr>
          <p:spPr bwMode="auto">
            <a:xfrm>
              <a:off x="5280" y="1424"/>
              <a:ext cx="192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>
                  <a:latin typeface="Times New Roman" pitchFamily="18" charset="0"/>
                </a:rPr>
                <a:t>c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  <p:sp>
          <p:nvSpPr>
            <p:cNvPr id="22547" name="Rectangle 235"/>
            <p:cNvSpPr>
              <a:spLocks noChangeArrowheads="1"/>
            </p:cNvSpPr>
            <p:nvPr/>
          </p:nvSpPr>
          <p:spPr bwMode="auto">
            <a:xfrm>
              <a:off x="5280" y="992"/>
              <a:ext cx="20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 dirty="0">
                  <a:latin typeface="Times New Roman" pitchFamily="18" charset="0"/>
                </a:rPr>
                <a:t>b</a:t>
              </a:r>
              <a:endParaRPr kumimoji="1" lang="en-US" altLang="zh-CN" sz="2400" dirty="0">
                <a:latin typeface="Times New Roman" pitchFamily="18" charset="0"/>
              </a:endParaRPr>
            </a:p>
          </p:txBody>
        </p:sp>
        <p:sp>
          <p:nvSpPr>
            <p:cNvPr id="22548" name="Rectangle 236"/>
            <p:cNvSpPr>
              <a:spLocks noChangeArrowheads="1"/>
            </p:cNvSpPr>
            <p:nvPr/>
          </p:nvSpPr>
          <p:spPr bwMode="auto">
            <a:xfrm>
              <a:off x="4896" y="624"/>
              <a:ext cx="192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800">
                  <a:latin typeface="Times New Roman" pitchFamily="18" charset="0"/>
                </a:rPr>
                <a:t>a</a:t>
              </a:r>
              <a:endParaRPr kumimoji="1" lang="en-US" altLang="zh-CN" sz="2400">
                <a:latin typeface="Times New Roman" pitchFamily="18" charset="0"/>
              </a:endParaRPr>
            </a:p>
          </p:txBody>
        </p:sp>
      </p:grpSp>
      <p:sp>
        <p:nvSpPr>
          <p:cNvPr id="22534" name="Rectangle 23"/>
          <p:cNvSpPr>
            <a:spLocks noChangeArrowheads="1"/>
          </p:cNvSpPr>
          <p:nvPr/>
        </p:nvSpPr>
        <p:spPr bwMode="auto">
          <a:xfrm>
            <a:off x="4143368" y="2928934"/>
            <a:ext cx="5495972" cy="298530"/>
          </a:xfrm>
          <a:prstGeom prst="rect">
            <a:avLst/>
          </a:prstGeom>
          <a:solidFill>
            <a:srgbClr val="FF00FF">
              <a:alpha val="50000"/>
            </a:srgbClr>
          </a:solidFill>
          <a:ln w="19050">
            <a:noFill/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4148122" y="2071678"/>
            <a:ext cx="5495972" cy="2786082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  <a:ln w="19050">
            <a:noFill/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6143632" y="467007"/>
            <a:ext cx="27860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4511</a:t>
            </a:r>
            <a:r>
              <a:rPr lang="zh-CN" altLang="en-US" sz="24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</a:t>
            </a:r>
            <a:r>
              <a:rPr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</a:t>
            </a:r>
          </a:p>
        </p:txBody>
      </p:sp>
      <p:pic>
        <p:nvPicPr>
          <p:cNvPr id="7372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4" y="500042"/>
            <a:ext cx="309562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2714608" y="2428868"/>
            <a:ext cx="128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latin typeface="Times New Roman" pitchFamily="18" charset="0"/>
                <a:cs typeface="Times New Roman" pitchFamily="18" charset="0"/>
              </a:rPr>
              <a:t>300</a:t>
            </a:r>
            <a:r>
              <a:rPr lang="el-GR" altLang="zh-CN" sz="1400" b="1" dirty="0" smtClean="0">
                <a:latin typeface="Times New Roman" pitchFamily="18" charset="0"/>
                <a:cs typeface="Times New Roman" pitchFamily="18" charset="0"/>
              </a:rPr>
              <a:t>Ω×</a:t>
            </a:r>
            <a:r>
              <a:rPr lang="en-US" altLang="zh-CN" sz="1400" b="1" dirty="0" smtClean="0">
                <a:latin typeface="Times New Roman" pitchFamily="18" charset="0"/>
                <a:cs typeface="Times New Roman" pitchFamily="18" charset="0"/>
              </a:rPr>
              <a:t>7</a:t>
            </a:r>
            <a:endParaRPr lang="zh-CN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4" y="414299"/>
            <a:ext cx="8001056" cy="64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2" y="428604"/>
            <a:ext cx="10134861" cy="574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357550" y="6143644"/>
            <a:ext cx="3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S6</a:t>
            </a:r>
            <a:r>
              <a:rPr lang="zh-CN" altLang="en-US" b="1" dirty="0" smtClean="0"/>
              <a:t>置于上方，“答题时间”倒计时</a:t>
            </a:r>
            <a:endParaRPr lang="en-US" altLang="zh-CN" b="1" dirty="0" smtClean="0"/>
          </a:p>
          <a:p>
            <a:r>
              <a:rPr lang="en-US" altLang="zh-CN" b="1" dirty="0" smtClean="0"/>
              <a:t>S6</a:t>
            </a:r>
            <a:r>
              <a:rPr lang="zh-CN" altLang="en-US" b="1" dirty="0" smtClean="0"/>
              <a:t>置于下方，“抢答时间”倒计时</a:t>
            </a:r>
            <a:endParaRPr lang="en-US" altLang="zh-CN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28658" y="5702874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 smtClean="0">
                <a:solidFill>
                  <a:srgbClr val="FF0066"/>
                </a:solidFill>
              </a:rPr>
              <a:t>主持人开关</a:t>
            </a:r>
            <a:endParaRPr lang="zh-CN" altLang="en-US" b="1" i="1" dirty="0">
              <a:solidFill>
                <a:srgbClr val="FF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9"/>
          <p:cNvSpPr txBox="1">
            <a:spLocks noChangeArrowheads="1"/>
          </p:cNvSpPr>
          <p:nvPr/>
        </p:nvSpPr>
        <p:spPr bwMode="auto">
          <a:xfrm>
            <a:off x="500030" y="1643050"/>
            <a:ext cx="9358378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、</a:t>
            </a:r>
            <a:r>
              <a:rPr lang="zh-CN" altLang="en-US" sz="2800" b="1" dirty="0"/>
              <a:t>测试</a:t>
            </a:r>
            <a:r>
              <a:rPr lang="zh-CN" altLang="en-US" sz="2800" b="1" dirty="0" smtClean="0"/>
              <a:t>抢答模块电路</a:t>
            </a:r>
            <a:r>
              <a:rPr lang="zh-CN" altLang="en-US" sz="2800" b="1" dirty="0"/>
              <a:t>功能（时钟信号接实验箱上连续脉冲源，取频率约</a:t>
            </a:r>
            <a:r>
              <a:rPr lang="en-US" altLang="zh-CN" sz="2800" b="1" dirty="0"/>
              <a:t>1KHz</a:t>
            </a:r>
            <a:r>
              <a:rPr lang="zh-CN" altLang="en-US" sz="2800" b="1" dirty="0"/>
              <a:t>）。</a:t>
            </a:r>
            <a:endParaRPr lang="zh-CN" altLang="en-US" sz="2800" dirty="0"/>
          </a:p>
        </p:txBody>
      </p:sp>
      <p:sp>
        <p:nvSpPr>
          <p:cNvPr id="9" name="圆角矩形 8"/>
          <p:cNvSpPr/>
          <p:nvPr/>
        </p:nvSpPr>
        <p:spPr bwMode="auto">
          <a:xfrm>
            <a:off x="425837" y="357166"/>
            <a:ext cx="2788838" cy="857250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zh-CN" altLang="en-US" sz="4800" dirty="0" smtClean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实验内容</a:t>
            </a:r>
            <a:endParaRPr lang="zh-CN" altLang="en-US" sz="4800" dirty="0">
              <a:solidFill>
                <a:schemeClr val="tx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500030" y="4214818"/>
            <a:ext cx="918273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*</a:t>
            </a:r>
            <a:r>
              <a:rPr lang="en-US" altLang="zh-CN" sz="2800" b="1" dirty="0" smtClean="0">
                <a:ea typeface="宋体" panose="02010600030101010101" pitchFamily="2" charset="-122"/>
              </a:rPr>
              <a:t>3</a:t>
            </a:r>
            <a:r>
              <a:rPr lang="zh-CN" altLang="en-US" sz="2800" b="1" dirty="0" smtClean="0">
                <a:ea typeface="宋体" panose="02010600030101010101" pitchFamily="2" charset="-122"/>
              </a:rPr>
              <a:t>、倒计时</a:t>
            </a:r>
            <a:r>
              <a:rPr lang="zh-CN" altLang="en-US" sz="2800" b="1" dirty="0">
                <a:ea typeface="宋体" panose="02010600030101010101" pitchFamily="2" charset="-122"/>
              </a:rPr>
              <a:t>电路中增加</a:t>
            </a:r>
            <a:r>
              <a:rPr lang="en-US" altLang="zh-CN" sz="2800" b="1" dirty="0">
                <a:ea typeface="宋体" panose="02010600030101010101" pitchFamily="2" charset="-122"/>
              </a:rPr>
              <a:t>D</a:t>
            </a:r>
            <a:r>
              <a:rPr lang="zh-CN" altLang="en-US" sz="2800" b="1" dirty="0">
                <a:ea typeface="宋体" panose="02010600030101010101" pitchFamily="2" charset="-122"/>
              </a:rPr>
              <a:t>触发器</a:t>
            </a:r>
            <a:r>
              <a:rPr lang="zh-CN" altLang="en-US" sz="2800" b="1" dirty="0" smtClean="0">
                <a:ea typeface="宋体" panose="02010600030101010101" pitchFamily="2" charset="-122"/>
              </a:rPr>
              <a:t>，</a:t>
            </a:r>
            <a:r>
              <a:rPr lang="en-US" altLang="zh-CN" sz="2800" b="1" dirty="0" smtClean="0">
                <a:solidFill>
                  <a:srgbClr val="3F22CE"/>
                </a:solidFill>
                <a:ea typeface="宋体" panose="02010600030101010101" pitchFamily="2" charset="-122"/>
              </a:rPr>
              <a:t>S6</a:t>
            </a:r>
            <a:r>
              <a:rPr lang="zh-CN" altLang="en-US" sz="2800" b="1" dirty="0" smtClean="0">
                <a:solidFill>
                  <a:srgbClr val="3F22CE"/>
                </a:solidFill>
                <a:ea typeface="宋体" panose="02010600030101010101" pitchFamily="2" charset="-122"/>
              </a:rPr>
              <a:t>置于上方</a:t>
            </a:r>
            <a:r>
              <a:rPr lang="zh-CN" altLang="en-US" sz="2800" b="1" dirty="0" smtClean="0">
                <a:ea typeface="宋体" panose="02010600030101010101" pitchFamily="2" charset="-122"/>
              </a:rPr>
              <a:t>，实现答题时间倒数</a:t>
            </a:r>
            <a:r>
              <a:rPr lang="zh-CN" altLang="en-US" sz="2800" b="1" dirty="0">
                <a:ea typeface="宋体" panose="02010600030101010101" pitchFamily="2" charset="-122"/>
              </a:rPr>
              <a:t>到</a:t>
            </a:r>
            <a:r>
              <a:rPr lang="en-US" altLang="zh-CN" sz="2800" b="1" dirty="0">
                <a:ea typeface="宋体" panose="02010600030101010101" pitchFamily="2" charset="-122"/>
              </a:rPr>
              <a:t>0</a:t>
            </a:r>
            <a:r>
              <a:rPr lang="zh-CN" altLang="en-US" sz="2800" b="1" dirty="0">
                <a:ea typeface="宋体" panose="02010600030101010101" pitchFamily="2" charset="-122"/>
              </a:rPr>
              <a:t>后</a:t>
            </a:r>
            <a:r>
              <a:rPr lang="zh-CN" altLang="en-US" sz="2800" b="1" dirty="0" smtClean="0">
                <a:ea typeface="宋体" panose="02010600030101010101" pitchFamily="2" charset="-122"/>
              </a:rPr>
              <a:t>，锁定</a:t>
            </a:r>
            <a:r>
              <a:rPr lang="zh-CN" altLang="en-US" sz="2800" b="1" dirty="0">
                <a:ea typeface="宋体" panose="02010600030101010101" pitchFamily="2" charset="-122"/>
              </a:rPr>
              <a:t>显示</a:t>
            </a:r>
            <a:r>
              <a:rPr lang="en-US" altLang="zh-CN" sz="2800" b="1" dirty="0">
                <a:ea typeface="宋体" panose="02010600030101010101" pitchFamily="2" charset="-122"/>
              </a:rPr>
              <a:t>9</a:t>
            </a:r>
            <a:r>
              <a:rPr lang="zh-CN" altLang="en-US" sz="2800" b="1" dirty="0">
                <a:ea typeface="宋体" panose="02010600030101010101" pitchFamily="2" charset="-122"/>
              </a:rPr>
              <a:t>，直到主持人按下复位开关</a:t>
            </a:r>
            <a:r>
              <a:rPr lang="zh-CN" altLang="en-US" sz="2800" b="1" dirty="0" smtClean="0">
                <a:ea typeface="宋体" panose="02010600030101010101" pitchFamily="2" charset="-122"/>
              </a:rPr>
              <a:t>。</a:t>
            </a:r>
            <a:r>
              <a:rPr lang="en-US" altLang="zh-CN" sz="2800" b="1" dirty="0" smtClean="0">
                <a:solidFill>
                  <a:srgbClr val="3F22CE"/>
                </a:solidFill>
                <a:ea typeface="宋体" panose="02010600030101010101" pitchFamily="2" charset="-122"/>
              </a:rPr>
              <a:t>S6</a:t>
            </a:r>
            <a:r>
              <a:rPr lang="zh-CN" altLang="en-US" sz="2800" b="1" dirty="0" smtClean="0">
                <a:solidFill>
                  <a:srgbClr val="3F22CE"/>
                </a:solidFill>
                <a:ea typeface="宋体" panose="02010600030101010101" pitchFamily="2" charset="-122"/>
              </a:rPr>
              <a:t>置于下方</a:t>
            </a:r>
            <a:r>
              <a:rPr lang="zh-CN" altLang="en-US" sz="2800" b="1" dirty="0" smtClean="0">
                <a:ea typeface="宋体" panose="02010600030101010101" pitchFamily="2" charset="-122"/>
              </a:rPr>
              <a:t>，实现抢答时间倒计时，抢答者抢答后，倒计时停止，若无人抢答，倒计时到</a:t>
            </a:r>
            <a:r>
              <a:rPr lang="en-US" altLang="zh-CN" sz="2800" b="1" dirty="0" smtClean="0">
                <a:ea typeface="宋体" panose="02010600030101010101" pitchFamily="2" charset="-122"/>
              </a:rPr>
              <a:t>0</a:t>
            </a:r>
            <a:r>
              <a:rPr lang="zh-CN" altLang="en-US" sz="2800" b="1" dirty="0" smtClean="0">
                <a:ea typeface="宋体" panose="02010600030101010101" pitchFamily="2" charset="-122"/>
              </a:rPr>
              <a:t>后，锁定显示</a:t>
            </a:r>
            <a:r>
              <a:rPr lang="en-US" altLang="zh-CN" sz="2800" b="1" dirty="0" smtClean="0">
                <a:ea typeface="宋体" panose="02010600030101010101" pitchFamily="2" charset="-122"/>
              </a:rPr>
              <a:t>9</a:t>
            </a:r>
            <a:r>
              <a:rPr lang="zh-CN" altLang="en-US" sz="2800" b="1" dirty="0" smtClean="0">
                <a:ea typeface="宋体" panose="02010600030101010101" pitchFamily="2" charset="-122"/>
              </a:rPr>
              <a:t>。（</a:t>
            </a:r>
            <a:r>
              <a:rPr lang="zh-CN" altLang="en-US" sz="28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选做</a:t>
            </a:r>
            <a:r>
              <a:rPr lang="zh-CN" altLang="en-US" sz="2800" b="1" dirty="0" smtClean="0">
                <a:ea typeface="宋体" panose="02010600030101010101" pitchFamily="2" charset="-122"/>
              </a:rPr>
              <a:t>）</a:t>
            </a:r>
            <a:endParaRPr lang="zh-CN" altLang="en-US" sz="28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00030" y="3071810"/>
            <a:ext cx="8975232" cy="52322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rgbClr val="CCFFCC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 smtClean="0">
                <a:solidFill>
                  <a:srgbClr val="FF0000"/>
                </a:solidFill>
              </a:rPr>
              <a:t>*</a:t>
            </a:r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、测试计时模块功能后与抢答模块级联调试</a:t>
            </a:r>
            <a:r>
              <a:rPr lang="zh-CN" altLang="en-US" sz="2800" b="1" dirty="0" smtClean="0">
                <a:ea typeface="宋体" panose="02010600030101010101" pitchFamily="2" charset="-122"/>
              </a:rPr>
              <a:t>。（</a:t>
            </a:r>
            <a:r>
              <a:rPr lang="zh-CN" altLang="en-US" sz="28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选做</a:t>
            </a:r>
            <a:r>
              <a:rPr lang="zh-CN" altLang="en-US" sz="2800" b="1" dirty="0" smtClean="0">
                <a:ea typeface="宋体" panose="02010600030101010101" pitchFamily="2" charset="-122"/>
              </a:rPr>
              <a:t>）</a:t>
            </a:r>
            <a:endParaRPr lang="zh-CN" altLang="en-US" sz="2800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247273" y="5786454"/>
            <a:ext cx="1753485" cy="461665"/>
          </a:xfrm>
          <a:prstGeom prst="rect">
            <a:avLst/>
          </a:prstGeom>
          <a:solidFill>
            <a:srgbClr val="FFFF00">
              <a:alpha val="49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芯片引脚图</a:t>
            </a:r>
            <a:endParaRPr lang="zh-CN" altLang="en-US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561976" y="500043"/>
          <a:ext cx="4152897" cy="1958453"/>
        </p:xfrm>
        <a:graphic>
          <a:graphicData uri="http://schemas.openxmlformats.org/presentationml/2006/ole">
            <p:oleObj spid="_x0000_s38914" name="Visio" r:id="rId3" imgW="2847960" imgH="1343025" progId="">
              <p:embed/>
            </p:oleObj>
          </a:graphicData>
        </a:graphic>
      </p:graphicFrame>
      <p:graphicFrame>
        <p:nvGraphicFramePr>
          <p:cNvPr id="38915" name="Object 3"/>
          <p:cNvGraphicFramePr>
            <a:graphicFrameLocks noChangeAspect="1"/>
          </p:cNvGraphicFramePr>
          <p:nvPr/>
        </p:nvGraphicFramePr>
        <p:xfrm>
          <a:off x="5563521" y="500042"/>
          <a:ext cx="4080574" cy="1924346"/>
        </p:xfrm>
        <a:graphic>
          <a:graphicData uri="http://schemas.openxmlformats.org/presentationml/2006/ole">
            <p:oleObj spid="_x0000_s38915" name="Visio" r:id="rId4" imgW="2847960" imgH="1343025" progId="">
              <p:embed/>
            </p:oleObj>
          </a:graphicData>
        </a:graphic>
      </p:graphicFrame>
      <p:graphicFrame>
        <p:nvGraphicFramePr>
          <p:cNvPr id="38917" name="Object 5"/>
          <p:cNvGraphicFramePr>
            <a:graphicFrameLocks noChangeAspect="1"/>
          </p:cNvGraphicFramePr>
          <p:nvPr/>
        </p:nvGraphicFramePr>
        <p:xfrm>
          <a:off x="571468" y="2714620"/>
          <a:ext cx="3455988" cy="1838325"/>
        </p:xfrm>
        <a:graphic>
          <a:graphicData uri="http://schemas.openxmlformats.org/presentationml/2006/ole">
            <p:oleObj spid="_x0000_s38917" name="Visio" r:id="rId5" imgW="2524230" imgH="1343025" progId="">
              <p:embed/>
            </p:oleObj>
          </a:graphicData>
        </a:graphic>
      </p:graphicFrame>
      <p:graphicFrame>
        <p:nvGraphicFramePr>
          <p:cNvPr id="38918" name="Object 6"/>
          <p:cNvGraphicFramePr>
            <a:graphicFrameLocks noChangeAspect="1"/>
          </p:cNvGraphicFramePr>
          <p:nvPr/>
        </p:nvGraphicFramePr>
        <p:xfrm>
          <a:off x="214278" y="4857760"/>
          <a:ext cx="3810000" cy="1866900"/>
        </p:xfrm>
        <a:graphic>
          <a:graphicData uri="http://schemas.openxmlformats.org/presentationml/2006/ole">
            <p:oleObj spid="_x0000_s38918" name="Visio" r:id="rId6" imgW="2790720" imgH="1343025" progId="">
              <p:embed/>
            </p:oleObj>
          </a:graphicData>
        </a:graphic>
      </p:graphicFrame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6135694" y="2714620"/>
          <a:ext cx="3508400" cy="1857388"/>
        </p:xfrm>
        <a:graphic>
          <a:graphicData uri="http://schemas.openxmlformats.org/presentationml/2006/ole">
            <p:oleObj spid="_x0000_s38919" name="Visio" r:id="rId7" imgW="2524230" imgH="1343025" progId="">
              <p:embed/>
            </p:oleObj>
          </a:graphicData>
        </a:graphic>
      </p:graphicFrame>
      <p:graphicFrame>
        <p:nvGraphicFramePr>
          <p:cNvPr id="38920" name="Object 8"/>
          <p:cNvGraphicFramePr>
            <a:graphicFrameLocks noChangeAspect="1"/>
          </p:cNvGraphicFramePr>
          <p:nvPr/>
        </p:nvGraphicFramePr>
        <p:xfrm>
          <a:off x="5786442" y="4857762"/>
          <a:ext cx="3786215" cy="1867043"/>
        </p:xfrm>
        <a:graphic>
          <a:graphicData uri="http://schemas.openxmlformats.org/presentationml/2006/ole">
            <p:oleObj spid="_x0000_s38920" name="Visio" r:id="rId8" imgW="2724030" imgH="1343025" progId="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71996" y="6357958"/>
            <a:ext cx="114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7030A0"/>
                </a:solidFill>
              </a:rPr>
              <a:t>(</a:t>
            </a:r>
            <a:r>
              <a:rPr lang="en-US" altLang="zh-CN" sz="2000" b="1" dirty="0" err="1" smtClean="0">
                <a:solidFill>
                  <a:srgbClr val="7030A0"/>
                </a:solidFill>
              </a:rPr>
              <a:t>Vcc</a:t>
            </a:r>
            <a:r>
              <a:rPr lang="en-US" altLang="zh-CN" sz="2000" b="1" dirty="0" smtClean="0">
                <a:solidFill>
                  <a:srgbClr val="7030A0"/>
                </a:solidFill>
              </a:rPr>
              <a:t>=5V) </a:t>
            </a:r>
            <a:endParaRPr lang="zh-CN" altLang="en-US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457200"/>
            <a:ext cx="8840391" cy="5962650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  <p:sp>
        <p:nvSpPr>
          <p:cNvPr id="4" name="圆角矩形标注 3"/>
          <p:cNvSpPr/>
          <p:nvPr/>
        </p:nvSpPr>
        <p:spPr>
          <a:xfrm>
            <a:off x="3686175" y="1447800"/>
            <a:ext cx="1200150" cy="304800"/>
          </a:xfrm>
          <a:prstGeom prst="wedgeRoundRectCallout">
            <a:avLst>
              <a:gd name="adj1" fmla="val -29731"/>
              <a:gd name="adj2" fmla="val 120321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tx1"/>
                </a:solidFill>
              </a:rPr>
              <a:t>74LS32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3343275" y="3810000"/>
            <a:ext cx="1371600" cy="304800"/>
          </a:xfrm>
          <a:prstGeom prst="wedgeRoundRectCallout">
            <a:avLst>
              <a:gd name="adj1" fmla="val -2602"/>
              <a:gd name="adj2" fmla="val -140625"/>
              <a:gd name="adj3" fmla="val 16667"/>
            </a:avLst>
          </a:prstGeom>
          <a:solidFill>
            <a:srgbClr val="00B0F0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b="1" dirty="0">
                <a:latin typeface="+mn-lt"/>
                <a:ea typeface="+mn-ea"/>
              </a:rPr>
              <a:t>74LS192</a:t>
            </a:r>
            <a:endParaRPr lang="zh-CN" altLang="en-US" b="1" dirty="0">
              <a:latin typeface="+mn-lt"/>
              <a:ea typeface="+mn-ea"/>
            </a:endParaRPr>
          </a:p>
        </p:txBody>
      </p:sp>
      <p:sp>
        <p:nvSpPr>
          <p:cNvPr id="10" name="圆角矩形标注 9"/>
          <p:cNvSpPr>
            <a:spLocks noChangeArrowheads="1"/>
          </p:cNvSpPr>
          <p:nvPr/>
        </p:nvSpPr>
        <p:spPr bwMode="auto">
          <a:xfrm>
            <a:off x="5400675" y="2362200"/>
            <a:ext cx="1200150" cy="304800"/>
          </a:xfrm>
          <a:prstGeom prst="wedgeRoundRectCallout">
            <a:avLst>
              <a:gd name="adj1" fmla="val -43454"/>
              <a:gd name="adj2" fmla="val -158856"/>
              <a:gd name="adj3" fmla="val 16667"/>
            </a:avLst>
          </a:prstGeom>
          <a:solidFill>
            <a:srgbClr val="00B0F0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b="1" dirty="0">
                <a:latin typeface="+mn-lt"/>
                <a:ea typeface="+mn-ea"/>
              </a:rPr>
              <a:t>74LS04</a:t>
            </a:r>
            <a:endParaRPr lang="zh-CN" altLang="en-US" b="1" dirty="0">
              <a:latin typeface="+mn-lt"/>
              <a:ea typeface="+mn-ea"/>
            </a:endParaRPr>
          </a:p>
        </p:txBody>
      </p:sp>
      <p:sp>
        <p:nvSpPr>
          <p:cNvPr id="13" name="圆角矩形标注 12"/>
          <p:cNvSpPr>
            <a:spLocks noChangeArrowheads="1"/>
          </p:cNvSpPr>
          <p:nvPr/>
        </p:nvSpPr>
        <p:spPr bwMode="auto">
          <a:xfrm>
            <a:off x="6429375" y="1524000"/>
            <a:ext cx="1371600" cy="304800"/>
          </a:xfrm>
          <a:prstGeom prst="wedgeRoundRectCallout">
            <a:avLst>
              <a:gd name="adj1" fmla="val -5468"/>
              <a:gd name="adj2" fmla="val 106250"/>
              <a:gd name="adj3" fmla="val 16667"/>
            </a:avLst>
          </a:prstGeom>
          <a:solidFill>
            <a:srgbClr val="00B0F0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b="1" dirty="0">
                <a:latin typeface="+mn-lt"/>
                <a:ea typeface="+mn-ea"/>
              </a:rPr>
              <a:t>74LS175</a:t>
            </a:r>
            <a:endParaRPr lang="zh-CN" altLang="en-US" b="1" dirty="0">
              <a:latin typeface="+mn-lt"/>
              <a:ea typeface="+mn-ea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7972425" y="1524000"/>
            <a:ext cx="1200150" cy="304800"/>
          </a:xfrm>
          <a:prstGeom prst="wedgeRoundRectCallout">
            <a:avLst>
              <a:gd name="adj1" fmla="val 561"/>
              <a:gd name="adj2" fmla="val 106403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tx1"/>
                </a:solidFill>
              </a:rPr>
              <a:t>74LS20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5400675" y="3657600"/>
            <a:ext cx="1200150" cy="304800"/>
          </a:xfrm>
          <a:prstGeom prst="wedgeRoundRectCallout">
            <a:avLst>
              <a:gd name="adj1" fmla="val -44388"/>
              <a:gd name="adj2" fmla="val 117379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tx1"/>
                </a:solidFill>
              </a:rPr>
              <a:t>74LS74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" name="圆角矩形标注 13"/>
          <p:cNvSpPr>
            <a:spLocks noChangeArrowheads="1"/>
          </p:cNvSpPr>
          <p:nvPr/>
        </p:nvSpPr>
        <p:spPr bwMode="auto">
          <a:xfrm>
            <a:off x="5400675" y="2895600"/>
            <a:ext cx="1200150" cy="304800"/>
          </a:xfrm>
          <a:prstGeom prst="wedgeRoundRectCallout">
            <a:avLst>
              <a:gd name="adj1" fmla="val -42264"/>
              <a:gd name="adj2" fmla="val 162500"/>
              <a:gd name="adj3" fmla="val 16667"/>
            </a:avLst>
          </a:prstGeom>
          <a:solidFill>
            <a:srgbClr val="00B0F0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b="1" dirty="0">
                <a:latin typeface="+mn-lt"/>
                <a:ea typeface="+mn-ea"/>
              </a:rPr>
              <a:t>74LS20</a:t>
            </a:r>
            <a:endParaRPr lang="zh-CN" altLang="en-US" b="1" dirty="0">
              <a:latin typeface="+mn-lt"/>
              <a:ea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495428" y="1977008"/>
            <a:ext cx="243027" cy="371872"/>
          </a:xfrm>
          <a:prstGeom prst="roundRect">
            <a:avLst/>
          </a:prstGeom>
          <a:solidFill>
            <a:srgbClr val="FF0066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圆角矩形标注 18"/>
          <p:cNvSpPr/>
          <p:nvPr/>
        </p:nvSpPr>
        <p:spPr>
          <a:xfrm>
            <a:off x="8322552" y="5257800"/>
            <a:ext cx="1114425" cy="381000"/>
          </a:xfrm>
          <a:prstGeom prst="wedgeRoundRectCallout">
            <a:avLst>
              <a:gd name="adj1" fmla="val -68993"/>
              <a:gd name="adj2" fmla="val 95832"/>
              <a:gd name="adj3" fmla="val 16667"/>
            </a:avLst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0000CC"/>
                </a:solidFill>
              </a:rPr>
              <a:t>蜂鸣器</a:t>
            </a:r>
            <a:endParaRPr lang="zh-CN" altLang="en-US" b="1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74156"/>
    </mc:Choice>
    <mc:Fallback>
      <p:transition spd="slow" advTm="7415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 bwMode="auto">
          <a:xfrm>
            <a:off x="425837" y="404094"/>
            <a:ext cx="2717399" cy="810328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zh-CN" altLang="en-US" sz="4800" dirty="0" smtClean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实验目的</a:t>
            </a:r>
            <a:endParaRPr lang="zh-CN" altLang="en-US" sz="4800" dirty="0">
              <a:solidFill>
                <a:schemeClr val="tx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85783" y="1857365"/>
            <a:ext cx="8572560" cy="2746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760000"/>
                </a:solidFill>
              </a:rPr>
              <a:t>综合</a:t>
            </a:r>
            <a:r>
              <a:rPr lang="zh-CN" altLang="en-US" sz="3200" b="1" dirty="0" smtClean="0">
                <a:solidFill>
                  <a:srgbClr val="760000"/>
                </a:solidFill>
              </a:rPr>
              <a:t>运用</a:t>
            </a:r>
            <a:r>
              <a:rPr lang="en-US" altLang="zh-CN" sz="3200" b="1" dirty="0" smtClean="0">
                <a:solidFill>
                  <a:srgbClr val="760000"/>
                </a:solidFill>
              </a:rPr>
              <a:t>D</a:t>
            </a:r>
            <a:r>
              <a:rPr lang="zh-CN" altLang="en-US" sz="3200" b="1" dirty="0">
                <a:solidFill>
                  <a:srgbClr val="760000"/>
                </a:solidFill>
              </a:rPr>
              <a:t>触发器、门控时钟、计数器等。</a:t>
            </a:r>
            <a:endParaRPr lang="en-US" altLang="zh-CN" sz="3200" b="1" dirty="0">
              <a:solidFill>
                <a:srgbClr val="760000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3200" b="1" dirty="0" smtClean="0">
                <a:solidFill>
                  <a:srgbClr val="760000"/>
                </a:solidFill>
              </a:rPr>
              <a:t>用数码</a:t>
            </a:r>
            <a:r>
              <a:rPr lang="zh-CN" altLang="en-US" sz="3200" b="1" dirty="0">
                <a:solidFill>
                  <a:srgbClr val="760000"/>
                </a:solidFill>
              </a:rPr>
              <a:t>管显示抢答成功的组号。</a:t>
            </a:r>
            <a:endParaRPr lang="en-US" altLang="zh-CN" sz="3200" b="1" dirty="0">
              <a:solidFill>
                <a:srgbClr val="760000"/>
              </a:solidFill>
            </a:endParaRPr>
          </a:p>
          <a:p>
            <a:pPr eaLnBrk="1" hangingPunct="1">
              <a:lnSpc>
                <a:spcPts val="3700"/>
              </a:lnSpc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760000"/>
                </a:solidFill>
              </a:rPr>
              <a:t>了解小型综合数字系统实验的调试和故障排除方法。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9"/>
          <p:cNvSpPr txBox="1">
            <a:spLocks noChangeArrowheads="1"/>
          </p:cNvSpPr>
          <p:nvPr/>
        </p:nvSpPr>
        <p:spPr bwMode="auto">
          <a:xfrm>
            <a:off x="857220" y="3096563"/>
            <a:ext cx="8501122" cy="111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ts val="4000"/>
              </a:lnSpc>
              <a:spcBef>
                <a:spcPct val="20000"/>
              </a:spcBef>
            </a:pPr>
            <a:r>
              <a:rPr lang="en-US" altLang="zh-CN" sz="2800" b="1" dirty="0" smtClean="0"/>
              <a:t>2.</a:t>
            </a:r>
            <a:r>
              <a:rPr lang="zh-CN" altLang="en-US" sz="2800" b="1" dirty="0" smtClean="0"/>
              <a:t>在</a:t>
            </a:r>
            <a:r>
              <a:rPr lang="zh-CN" altLang="en-US" sz="2800" b="1" dirty="0"/>
              <a:t>本实验基础上设计一个</a:t>
            </a:r>
            <a:r>
              <a:rPr lang="en-US" altLang="zh-CN" sz="2800" b="1" dirty="0"/>
              <a:t>60</a:t>
            </a:r>
            <a:r>
              <a:rPr lang="zh-CN" altLang="en-US" sz="2800" b="1" dirty="0"/>
              <a:t>秒的答题倒计时电路，要求计时显示精确到</a:t>
            </a:r>
            <a:r>
              <a:rPr lang="zh-CN" altLang="en-US" sz="2800" b="1" dirty="0" smtClean="0"/>
              <a:t>秒。</a:t>
            </a:r>
            <a:endParaRPr lang="zh-CN" altLang="en-US" sz="2800" b="1" dirty="0"/>
          </a:p>
        </p:txBody>
      </p:sp>
      <p:sp>
        <p:nvSpPr>
          <p:cNvPr id="6" name="圆角矩形 5"/>
          <p:cNvSpPr/>
          <p:nvPr/>
        </p:nvSpPr>
        <p:spPr bwMode="auto">
          <a:xfrm>
            <a:off x="497273" y="357166"/>
            <a:ext cx="2860277" cy="704850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zh-CN" altLang="en-US" sz="4000" b="1" dirty="0" smtClean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实验思考题</a:t>
            </a:r>
            <a:endParaRPr lang="zh-CN" altLang="en-US" sz="4000" b="1" dirty="0">
              <a:solidFill>
                <a:schemeClr val="tx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785782" y="1310613"/>
            <a:ext cx="8429684" cy="111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  <a:spcBef>
                <a:spcPct val="20000"/>
              </a:spcBef>
            </a:pPr>
            <a:r>
              <a:rPr lang="zh-CN" altLang="en-US" sz="2800" b="1" dirty="0"/>
              <a:t> </a:t>
            </a:r>
            <a:r>
              <a:rPr lang="en-US" altLang="zh-CN" sz="2800" b="1" dirty="0" smtClean="0"/>
              <a:t>1.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抢答显示电路模块中用的时钟信号的频率为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1KHz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，能否用</a:t>
            </a:r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1Hz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，为什么？ </a:t>
            </a:r>
            <a:endParaRPr lang="zh-CN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Box 3"/>
          <p:cNvSpPr txBox="1">
            <a:spLocks noChangeArrowheads="1"/>
          </p:cNvSpPr>
          <p:nvPr/>
        </p:nvSpPr>
        <p:spPr bwMode="auto">
          <a:xfrm>
            <a:off x="871552" y="1500174"/>
            <a:ext cx="634365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800" b="1" dirty="0" smtClean="0"/>
              <a:t>触发器</a:t>
            </a:r>
            <a:r>
              <a:rPr lang="zh-CN" altLang="en-US" sz="2800" b="1" dirty="0"/>
              <a:t>：</a:t>
            </a:r>
            <a:r>
              <a:rPr lang="en-US" altLang="zh-CN" sz="2800" b="1" dirty="0"/>
              <a:t>74LS175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74LS74</a:t>
            </a:r>
          </a:p>
          <a:p>
            <a:pPr eaLnBrk="1" hangingPunct="1"/>
            <a:endParaRPr lang="en-US" altLang="zh-CN" sz="2800" b="1" dirty="0"/>
          </a:p>
          <a:p>
            <a:pPr eaLnBrk="1" hangingPunct="1"/>
            <a:r>
              <a:rPr lang="zh-CN" altLang="en-US" sz="2800" b="1" dirty="0"/>
              <a:t>门电路：</a:t>
            </a:r>
            <a:r>
              <a:rPr lang="en-US" altLang="zh-CN" sz="2800" b="1" dirty="0"/>
              <a:t>74LS04</a:t>
            </a:r>
            <a:r>
              <a:rPr lang="zh-CN" altLang="en-US" sz="2800" b="1" dirty="0"/>
              <a:t>、</a:t>
            </a:r>
            <a:r>
              <a:rPr lang="en-US" altLang="zh-CN" sz="2800" b="1" dirty="0" smtClean="0"/>
              <a:t>74LS20</a:t>
            </a:r>
            <a:r>
              <a:rPr lang="zh-CN" altLang="en-US" sz="2800" b="1" dirty="0" smtClean="0"/>
              <a:t>、</a:t>
            </a:r>
            <a:r>
              <a:rPr lang="en-US" altLang="zh-CN" sz="2800" b="1" dirty="0"/>
              <a:t>74LS32</a:t>
            </a:r>
          </a:p>
          <a:p>
            <a:pPr eaLnBrk="1" hangingPunct="1"/>
            <a:endParaRPr lang="en-US" altLang="zh-CN" sz="2800" b="1" dirty="0"/>
          </a:p>
          <a:p>
            <a:r>
              <a:rPr lang="zh-CN" altLang="en-US" sz="2800" b="1" dirty="0"/>
              <a:t>计数器：</a:t>
            </a:r>
            <a:r>
              <a:rPr lang="en-US" altLang="zh-CN" sz="2800" b="1" dirty="0" smtClean="0"/>
              <a:t>74LS192</a:t>
            </a:r>
          </a:p>
          <a:p>
            <a:endParaRPr lang="en-US" altLang="zh-CN" sz="2800" b="1" dirty="0" smtClean="0"/>
          </a:p>
          <a:p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z="2800" b="1" dirty="0" smtClean="0"/>
              <a:t>显示译码器：</a:t>
            </a:r>
            <a:r>
              <a:rPr lang="en-US" altLang="zh-CN" sz="2800" b="1" dirty="0" smtClean="0"/>
              <a:t>4511</a:t>
            </a:r>
            <a:r>
              <a:rPr lang="en-US" altLang="zh-CN" sz="2800" b="1" dirty="0" smtClean="0">
                <a:latin typeface="宋体" pitchFamily="2" charset="-122"/>
                <a:ea typeface="宋体" pitchFamily="2" charset="-122"/>
              </a:rPr>
              <a:t>)</a:t>
            </a:r>
            <a:endParaRPr lang="en-US" altLang="zh-CN" sz="28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500030" y="357166"/>
            <a:ext cx="3929090" cy="704850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zh-CN" altLang="en-US" sz="4000" b="1" dirty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实验设备及器件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71501" y="3476631"/>
            <a:ext cx="850109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u"/>
            </a:pP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zh-CN" altLang="en-US" sz="2800" b="1" dirty="0" smtClean="0"/>
              <a:t>主持人</a:t>
            </a:r>
            <a:r>
              <a:rPr lang="zh-CN" altLang="en-US" sz="2800" b="1" dirty="0"/>
              <a:t>另有一个手动开关，用于抢答结束后复位。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87855" y="4832366"/>
            <a:ext cx="905624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u"/>
            </a:pP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zh-CN" altLang="en-US" sz="2800" b="1" dirty="0" smtClean="0"/>
              <a:t>电路</a:t>
            </a:r>
            <a:r>
              <a:rPr lang="zh-CN" altLang="en-US" sz="2800" b="1" dirty="0"/>
              <a:t>设有计时器，可对答题时间实现倒计时，并在计时结束后自动锁存</a:t>
            </a:r>
            <a:r>
              <a:rPr lang="zh-CN" altLang="en-US" sz="2800" b="1" dirty="0" smtClean="0"/>
              <a:t>。（亦可实现抢答时间倒计时）</a:t>
            </a:r>
            <a:endParaRPr lang="zh-CN" altLang="en-US" sz="2800" b="1" dirty="0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585788" y="1490081"/>
            <a:ext cx="8915430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  <a:spcBef>
                <a:spcPct val="50000"/>
              </a:spcBef>
              <a:buFont typeface="Wingdings" pitchFamily="2" charset="2"/>
              <a:buChar char="u"/>
            </a:pP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zh-CN" altLang="en-US" sz="2800" b="1" dirty="0" smtClean="0"/>
              <a:t>抢答</a:t>
            </a:r>
            <a:r>
              <a:rPr lang="zh-CN" altLang="en-US" sz="2800" b="1" dirty="0"/>
              <a:t>组数分为四组，优先抢答者按下开关，该组对应的数字编号立即锁</a:t>
            </a:r>
            <a:r>
              <a:rPr lang="zh-CN" altLang="en-US" sz="2800" b="1" dirty="0" smtClean="0"/>
              <a:t>存在数码管显示器</a:t>
            </a:r>
            <a:r>
              <a:rPr lang="zh-CN" altLang="en-US" sz="2800" b="1" dirty="0"/>
              <a:t>上，同时封锁其他组</a:t>
            </a:r>
            <a:r>
              <a:rPr lang="zh-CN" altLang="en-US" sz="2800" b="1" dirty="0" smtClean="0"/>
              <a:t>号。</a:t>
            </a:r>
            <a:endParaRPr lang="zh-CN" altLang="en-US" sz="2800" b="1" dirty="0"/>
          </a:p>
        </p:txBody>
      </p:sp>
      <p:sp>
        <p:nvSpPr>
          <p:cNvPr id="10" name="圆角矩形 9"/>
          <p:cNvSpPr/>
          <p:nvPr/>
        </p:nvSpPr>
        <p:spPr bwMode="auto">
          <a:xfrm>
            <a:off x="425837" y="404094"/>
            <a:ext cx="2788837" cy="810328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r>
              <a:rPr lang="zh-CN" altLang="en-US" sz="4800" dirty="0" smtClean="0">
                <a:solidFill>
                  <a:schemeClr val="tx1"/>
                </a:solidFill>
                <a:latin typeface="华文行楷" pitchFamily="2" charset="-122"/>
                <a:ea typeface="华文行楷" pitchFamily="2" charset="-122"/>
              </a:rPr>
              <a:t>实验原理</a:t>
            </a:r>
            <a:endParaRPr lang="zh-CN" altLang="en-US" sz="4800" dirty="0">
              <a:solidFill>
                <a:schemeClr val="tx1"/>
              </a:solidFill>
              <a:latin typeface="华文行楷" pitchFamily="2" charset="-122"/>
              <a:ea typeface="华文行楷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3" y="428604"/>
            <a:ext cx="9501254" cy="621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27"/>
          <p:cNvSpPr txBox="1">
            <a:spLocks noChangeArrowheads="1"/>
          </p:cNvSpPr>
          <p:nvPr/>
        </p:nvSpPr>
        <p:spPr bwMode="auto">
          <a:xfrm>
            <a:off x="3714741" y="609883"/>
            <a:ext cx="35147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3F22CE"/>
                </a:solidFill>
              </a:rPr>
              <a:t>四路抢答</a:t>
            </a:r>
            <a:r>
              <a:rPr lang="zh-CN" altLang="en-US" sz="2400" b="1" dirty="0" smtClean="0">
                <a:solidFill>
                  <a:srgbClr val="3F22CE"/>
                </a:solidFill>
              </a:rPr>
              <a:t>器电路图</a:t>
            </a:r>
            <a:endParaRPr lang="zh-CN" altLang="en-US" sz="2400" b="1" dirty="0">
              <a:solidFill>
                <a:srgbClr val="3F22CE"/>
              </a:solidFill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1832391" y="6357958"/>
            <a:ext cx="20252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FF0066"/>
                </a:solidFill>
              </a:rPr>
              <a:t>主持人开关</a:t>
            </a:r>
            <a:endParaRPr lang="zh-CN" altLang="en-US" sz="2000" b="1" dirty="0">
              <a:solidFill>
                <a:srgbClr val="FF0066"/>
              </a:solidFill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500031" y="6357960"/>
            <a:ext cx="16287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0000CC"/>
                </a:solidFill>
              </a:rPr>
              <a:t>抢答开关</a:t>
            </a:r>
            <a:endParaRPr lang="zh-CN" altLang="en-US" sz="2000" b="1" dirty="0">
              <a:solidFill>
                <a:srgbClr val="0000CC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00426" y="5715016"/>
            <a:ext cx="10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7030A0"/>
                </a:solidFill>
              </a:rPr>
              <a:t>1KHz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7771" y="5715016"/>
            <a:ext cx="10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7030A0"/>
                </a:solidFill>
              </a:rPr>
              <a:t>1Hz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29054" y="3445377"/>
            <a:ext cx="486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C00000"/>
                </a:solidFill>
              </a:rPr>
              <a:t>E</a:t>
            </a:r>
            <a:r>
              <a:rPr lang="en-US" altLang="zh-CN" sz="4400" dirty="0" smtClean="0">
                <a:solidFill>
                  <a:srgbClr val="C00000"/>
                </a:solidFill>
              </a:rPr>
              <a:t> 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4806" y="3214686"/>
            <a:ext cx="145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½ 74LS74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66262" y="5643578"/>
            <a:ext cx="677105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6593" y="5643578"/>
            <a:ext cx="677105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直接连接符 20"/>
          <p:cNvCxnSpPr/>
          <p:nvPr/>
        </p:nvCxnSpPr>
        <p:spPr>
          <a:xfrm rot="10800000">
            <a:off x="4214806" y="5000636"/>
            <a:ext cx="357190" cy="1588"/>
          </a:xfrm>
          <a:prstGeom prst="line">
            <a:avLst/>
          </a:prstGeom>
          <a:ln w="158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57616" y="4429132"/>
            <a:ext cx="3571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C00000"/>
                </a:solidFill>
              </a:rPr>
              <a:t>F</a:t>
            </a:r>
            <a:r>
              <a:rPr lang="en-US" altLang="zh-CN" sz="4400" dirty="0" smtClean="0">
                <a:solidFill>
                  <a:srgbClr val="C00000"/>
                </a:solidFill>
              </a:rPr>
              <a:t> 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259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58" y="4000504"/>
            <a:ext cx="2517779" cy="2165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7220" y="1714488"/>
            <a:ext cx="2584455" cy="134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214806" y="4786322"/>
            <a:ext cx="5572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   为了实现异步置位、复位功能，引入</a:t>
            </a:r>
            <a:r>
              <a:rPr lang="en-US" altLang="zh-CN" sz="28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800" b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zh-CN" altLang="en-US" sz="2800" b="1" dirty="0" smtClean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800" b="1" i="1" dirty="0" smtClean="0">
                <a:solidFill>
                  <a:srgbClr val="3F22CE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800" b="1" baseline="-25000" dirty="0" smtClean="0">
                <a:solidFill>
                  <a:srgbClr val="3F22CE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zh-CN" altLang="en-US" sz="2800" b="1" dirty="0" smtClean="0"/>
              <a:t>信号</a:t>
            </a:r>
            <a:endParaRPr lang="zh-CN" alt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42906" y="50004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i="1" dirty="0" smtClean="0">
                <a:solidFill>
                  <a:srgbClr val="7030A0"/>
                </a:solidFill>
              </a:rPr>
              <a:t>边沿</a:t>
            </a:r>
            <a:r>
              <a:rPr lang="en-US" altLang="zh-CN" sz="3600" i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zh-CN" altLang="en-US" sz="3600" i="1" dirty="0" smtClean="0">
                <a:solidFill>
                  <a:srgbClr val="7030A0"/>
                </a:solidFill>
              </a:rPr>
              <a:t>触发器</a:t>
            </a:r>
            <a:endParaRPr lang="zh-CN" altLang="en-US" sz="3600" i="1" dirty="0">
              <a:solidFill>
                <a:srgbClr val="7030A0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857748" y="1643050"/>
          <a:ext cx="428628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0132"/>
                <a:gridCol w="1143008"/>
                <a:gridCol w="1071570"/>
                <a:gridCol w="10715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dirty="0" smtClean="0">
                          <a:latin typeface="Times New Roman" pitchFamily="18" charset="0"/>
                          <a:cs typeface="Times New Roman" pitchFamily="18" charset="0"/>
                        </a:rPr>
                        <a:t>CLK</a:t>
                      </a:r>
                      <a:endParaRPr lang="zh-CN" altLang="en-US" sz="2400" b="1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1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zh-CN" altLang="en-US" sz="2400" b="1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endParaRPr lang="zh-CN" altLang="en-US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  <a:r>
                        <a:rPr lang="en-US" altLang="zh-CN" sz="2400" b="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*</a:t>
                      </a:r>
                      <a:endParaRPr lang="zh-CN" altLang="en-US" sz="2400" b="0" baseline="30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/>
                        <a:t>X</a:t>
                      </a:r>
                      <a:endParaRPr lang="zh-CN" altLang="en-US" sz="2400" b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F22CE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F22CE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F22CE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↑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F22CE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/>
                        <a:t>X</a:t>
                      </a:r>
                      <a:endParaRPr lang="zh-CN" altLang="en-US" sz="2400" b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/>
                        <a:t>X</a:t>
                      </a:r>
                      <a:endParaRPr lang="zh-CN" altLang="en-US" sz="2400" b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Q</a:t>
                      </a:r>
                    </a:p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CN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4781550" y="2384425"/>
          <a:ext cx="114300" cy="177800"/>
        </p:xfrm>
        <a:graphic>
          <a:graphicData uri="http://schemas.openxmlformats.org/presentationml/2006/ole">
            <p:oleObj spid="_x0000_s74754" name="Equation" r:id="rId5" imgW="114120" imgH="177480" progId="Equation.DSMT4">
              <p:embed/>
            </p:oleObj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781550" y="2384425"/>
          <a:ext cx="114300" cy="177800"/>
        </p:xfrm>
        <a:graphic>
          <a:graphicData uri="http://schemas.openxmlformats.org/presentationml/2006/ole">
            <p:oleObj spid="_x0000_s74755" name="Equation" r:id="rId6" imgW="114120" imgH="177480" progId="Equation.DSMT4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381500" y="2374900"/>
          <a:ext cx="914400" cy="198438"/>
        </p:xfrm>
        <a:graphic>
          <a:graphicData uri="http://schemas.openxmlformats.org/presentationml/2006/ole">
            <p:oleObj spid="_x0000_s74756" name="Equation" r:id="rId7" imgW="114120" imgH="177480" progId="Equation.DSMT4">
              <p:embed/>
            </p:oleObj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786442" y="1285860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边沿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zh-CN" altLang="en-US" sz="2000" b="1" dirty="0" smtClean="0">
                <a:latin typeface="Times New Roman" pitchFamily="18" charset="0"/>
                <a:cs typeface="Times New Roman" pitchFamily="18" charset="0"/>
              </a:rPr>
              <a:t>触发器的特性表</a:t>
            </a:r>
            <a:endParaRPr lang="zh-CN" alt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7220" y="3214686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边沿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触发器逻辑图形符号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978" y="692699"/>
            <a:ext cx="4860540" cy="5585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 descr="60%"/>
          <p:cNvSpPr txBox="1">
            <a:spLocks noChangeArrowheads="1"/>
          </p:cNvSpPr>
          <p:nvPr/>
        </p:nvSpPr>
        <p:spPr bwMode="auto">
          <a:xfrm>
            <a:off x="5786442" y="3933059"/>
            <a:ext cx="4071966" cy="2585323"/>
          </a:xfrm>
          <a:prstGeom prst="rect">
            <a:avLst/>
          </a:prstGeom>
          <a:pattFill prst="pct60">
            <a:fgClr>
              <a:srgbClr val="CCECFF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>
            <a:outerShdw dist="28398" dir="1593903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>
                <a:ea typeface="宋体" pitchFamily="2" charset="-122"/>
              </a:rPr>
              <a:t>   </a:t>
            </a:r>
            <a:r>
              <a:rPr lang="zh-CN" altLang="en-US" b="1" dirty="0" smtClean="0">
                <a:ea typeface="宋体" pitchFamily="2" charset="-122"/>
              </a:rPr>
              <a:t> 抢答</a:t>
            </a:r>
            <a:r>
              <a:rPr lang="zh-CN" altLang="en-US" b="1" dirty="0">
                <a:ea typeface="宋体" pitchFamily="2" charset="-122"/>
              </a:rPr>
              <a:t>开始前，由主持人按下</a:t>
            </a:r>
            <a:r>
              <a:rPr lang="en-US" altLang="zh-CN" b="1" i="1" dirty="0">
                <a:solidFill>
                  <a:srgbClr val="FF0066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en-US" altLang="zh-CN" b="1" baseline="-25000" dirty="0">
                <a:solidFill>
                  <a:srgbClr val="FF0066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</a:t>
            </a:r>
            <a:r>
              <a:rPr lang="zh-CN" altLang="en-US" b="1" dirty="0">
                <a:ea typeface="宋体" pitchFamily="2" charset="-122"/>
              </a:rPr>
              <a:t>复位开关，</a:t>
            </a:r>
            <a:r>
              <a:rPr lang="en-US" altLang="zh-CN" b="1" dirty="0">
                <a:ea typeface="宋体" pitchFamily="2" charset="-122"/>
              </a:rPr>
              <a:t>74LS175</a:t>
            </a:r>
            <a:r>
              <a:rPr lang="zh-CN" altLang="en-US" b="1" dirty="0">
                <a:ea typeface="宋体" pitchFamily="2" charset="-122"/>
              </a:rPr>
              <a:t>的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Q</a:t>
            </a:r>
            <a:r>
              <a:rPr lang="en-US" altLang="zh-CN" b="1" baseline="-25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0</a:t>
            </a:r>
            <a:r>
              <a:rPr lang="en-US" altLang="zh-CN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-</a:t>
            </a:r>
            <a:r>
              <a:rPr lang="en-US" altLang="zh-CN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Q</a:t>
            </a:r>
            <a:r>
              <a:rPr lang="en-US" altLang="zh-CN" b="1" baseline="-25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</a:t>
            </a:r>
            <a:r>
              <a:rPr lang="zh-CN" altLang="en-US" b="1" dirty="0">
                <a:ea typeface="宋体" pitchFamily="2" charset="-122"/>
              </a:rPr>
              <a:t>的输出为</a:t>
            </a:r>
            <a:r>
              <a:rPr lang="en-US" altLang="zh-CN" b="1" dirty="0">
                <a:ea typeface="宋体" pitchFamily="2" charset="-122"/>
              </a:rPr>
              <a:t>0</a:t>
            </a:r>
            <a:r>
              <a:rPr lang="zh-CN" altLang="en-US" b="1" dirty="0">
                <a:ea typeface="宋体" pitchFamily="2" charset="-122"/>
              </a:rPr>
              <a:t>。当</a:t>
            </a:r>
            <a:endParaRPr lang="en-US" altLang="zh-CN" b="1" dirty="0">
              <a:ea typeface="宋体" pitchFamily="2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>
                <a:ea typeface="宋体" pitchFamily="2" charset="-122"/>
              </a:rPr>
              <a:t>抢答开始后，反应最快的参赛者按下开关</a:t>
            </a:r>
            <a:r>
              <a:rPr lang="zh-CN" altLang="en-US" b="1" dirty="0" smtClean="0">
                <a:ea typeface="宋体" pitchFamily="2" charset="-122"/>
              </a:rPr>
              <a:t>，数码管显示对应组号，</a:t>
            </a:r>
            <a:r>
              <a:rPr lang="zh-CN" altLang="en-US" b="1" dirty="0">
                <a:ea typeface="宋体" pitchFamily="2" charset="-122"/>
              </a:rPr>
              <a:t>同时，切断了</a:t>
            </a:r>
            <a:r>
              <a:rPr lang="en-US" altLang="zh-CN" b="1" dirty="0">
                <a:ea typeface="宋体" pitchFamily="2" charset="-122"/>
              </a:rPr>
              <a:t>74LS175</a:t>
            </a:r>
            <a:r>
              <a:rPr lang="zh-CN" altLang="en-US" b="1" dirty="0">
                <a:ea typeface="宋体" pitchFamily="2" charset="-122"/>
              </a:rPr>
              <a:t>的时钟信号，电路不再接受其他参赛者的抢答</a:t>
            </a:r>
            <a:r>
              <a:rPr lang="zh-CN" altLang="en-US" b="1" dirty="0" smtClean="0">
                <a:ea typeface="宋体" pitchFamily="2" charset="-122"/>
              </a:rPr>
              <a:t>。</a:t>
            </a:r>
            <a:endParaRPr lang="zh-CN" altLang="en-US" b="1" dirty="0"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942" y="116632"/>
            <a:ext cx="3159351" cy="523220"/>
          </a:xfrm>
          <a:prstGeom prst="rect">
            <a:avLst/>
          </a:prstGeom>
          <a:solidFill>
            <a:srgbClr val="0039A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zh-CN" sz="2800" b="1" dirty="0">
                <a:solidFill>
                  <a:srgbClr val="FFFFFF"/>
                </a:solidFill>
              </a:rPr>
              <a:t>1 </a:t>
            </a:r>
            <a:r>
              <a:rPr lang="zh-CN" altLang="en-US" sz="2800" b="1" dirty="0" smtClean="0">
                <a:solidFill>
                  <a:srgbClr val="FFFFFF"/>
                </a:solidFill>
              </a:rPr>
              <a:t>抢答显示模块</a:t>
            </a:r>
            <a:endParaRPr lang="zh-CN" altLang="en-US" sz="2800" b="1" dirty="0">
              <a:solidFill>
                <a:srgbClr val="FFFFFF"/>
              </a:solidFill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444978" y="6272488"/>
            <a:ext cx="16287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0000CC"/>
                </a:solidFill>
              </a:rPr>
              <a:t>逻辑开关</a:t>
            </a: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1984149" y="6269250"/>
            <a:ext cx="20252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FF0066"/>
                </a:solidFill>
              </a:rPr>
              <a:t>主持人开关</a:t>
            </a:r>
            <a:endParaRPr lang="zh-CN" altLang="en-US" sz="2000" b="1" dirty="0">
              <a:solidFill>
                <a:srgbClr val="FF006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66347" y="5877275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</a:rPr>
              <a:t>1KHz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2401" y="3645027"/>
            <a:ext cx="972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C00000"/>
                </a:solidFill>
              </a:rPr>
              <a:t>E</a:t>
            </a:r>
            <a:r>
              <a:rPr lang="en-US" altLang="zh-CN" sz="4400" dirty="0" smtClean="0">
                <a:solidFill>
                  <a:srgbClr val="C00000"/>
                </a:solidFill>
              </a:rPr>
              <a:t> 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00916" y="1000108"/>
            <a:ext cx="486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1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00916" y="1415465"/>
            <a:ext cx="486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300916" y="1784056"/>
            <a:ext cx="486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B050"/>
                </a:solidFill>
              </a:rPr>
              <a:t>3</a:t>
            </a:r>
            <a:endParaRPr lang="zh-CN" altLang="en-US" sz="3200" b="1" dirty="0">
              <a:solidFill>
                <a:srgbClr val="00B05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300916" y="2143116"/>
            <a:ext cx="486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4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graphicFrame>
        <p:nvGraphicFramePr>
          <p:cNvPr id="13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64703758"/>
              </p:ext>
            </p:extLst>
          </p:nvPr>
        </p:nvGraphicFramePr>
        <p:xfrm>
          <a:off x="4857748" y="571480"/>
          <a:ext cx="4286280" cy="2060054"/>
        </p:xfrm>
        <a:graphic>
          <a:graphicData uri="http://schemas.openxmlformats.org/drawingml/2006/table">
            <a:tbl>
              <a:tblPr/>
              <a:tblGrid>
                <a:gridCol w="2430270"/>
                <a:gridCol w="1856010"/>
              </a:tblGrid>
              <a:tr h="5614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    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Q</a:t>
                      </a:r>
                      <a:r>
                        <a:rPr kumimoji="0" lang="en-US" altLang="zh-CN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D   C   B   A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0     0     0</a:t>
                      </a:r>
                      <a:endPara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0    0    0    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0     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0     0</a:t>
                      </a:r>
                      <a:endPara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0    0    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 0</a:t>
                      </a:r>
                      <a:endPara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0     0     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0</a:t>
                      </a:r>
                      <a:endPara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0    0    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 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0     0     0     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7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0    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   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0    0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77153" marR="77153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770656" y="1643052"/>
            <a:ext cx="194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 = </a:t>
            </a:r>
            <a:r>
              <a:rPr lang="en-US" altLang="zh-CN" sz="2400" b="1" dirty="0" smtClean="0">
                <a:solidFill>
                  <a:srgbClr val="00206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Q</a:t>
            </a:r>
            <a:r>
              <a:rPr lang="en-US" altLang="zh-CN" sz="2400" b="1" baseline="-25000" dirty="0" smtClean="0">
                <a:solidFill>
                  <a:srgbClr val="00206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0</a:t>
            </a:r>
            <a:r>
              <a:rPr lang="en-US" altLang="zh-CN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+</a:t>
            </a:r>
            <a:r>
              <a:rPr lang="en-US" altLang="zh-CN" sz="2400" b="1" dirty="0" smtClean="0">
                <a:solidFill>
                  <a:srgbClr val="00206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Q</a:t>
            </a:r>
            <a:r>
              <a:rPr lang="en-US" altLang="zh-CN" sz="2400" b="1" baseline="-25000" dirty="0" smtClean="0">
                <a:solidFill>
                  <a:srgbClr val="00206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endParaRPr lang="en-US" altLang="zh-CN" sz="2400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 = </a:t>
            </a:r>
            <a:r>
              <a:rPr lang="en-US" altLang="zh-CN" sz="2400" b="1" dirty="0" smtClean="0">
                <a:solidFill>
                  <a:srgbClr val="00206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Q</a:t>
            </a:r>
            <a:r>
              <a:rPr lang="en-US" altLang="zh-CN" sz="2400" b="1" baseline="-25000" dirty="0" smtClean="0">
                <a:solidFill>
                  <a:srgbClr val="00206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</a:t>
            </a:r>
            <a:r>
              <a:rPr lang="en-US" altLang="zh-CN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+</a:t>
            </a:r>
            <a:r>
              <a:rPr lang="en-US" altLang="zh-CN" sz="2400" b="1" dirty="0" smtClean="0">
                <a:solidFill>
                  <a:srgbClr val="00206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Q</a:t>
            </a:r>
            <a:r>
              <a:rPr lang="en-US" altLang="zh-CN" sz="2400" b="1" baseline="-25000" dirty="0" smtClean="0">
                <a:solidFill>
                  <a:srgbClr val="00206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endParaRPr lang="en-US" altLang="zh-CN" sz="2400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 = </a:t>
            </a:r>
            <a:r>
              <a:rPr lang="en-US" altLang="zh-CN" sz="2400" b="1" dirty="0" smtClean="0">
                <a:solidFill>
                  <a:srgbClr val="00206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Q</a:t>
            </a:r>
            <a:r>
              <a:rPr lang="en-US" altLang="zh-CN" sz="2400" b="1" baseline="-25000" dirty="0" smtClean="0">
                <a:solidFill>
                  <a:srgbClr val="00206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</a:t>
            </a:r>
            <a:r>
              <a:rPr lang="en-US" altLang="zh-CN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206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lang="zh-CN" altLang="en-US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86178" y="5786454"/>
            <a:ext cx="677105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4071930" y="4572008"/>
            <a:ext cx="486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C00000"/>
                </a:solidFill>
              </a:rPr>
              <a:t>F</a:t>
            </a:r>
            <a:r>
              <a:rPr lang="en-US" altLang="zh-CN" sz="4400" dirty="0" smtClean="0">
                <a:solidFill>
                  <a:srgbClr val="C00000"/>
                </a:solidFill>
              </a:rPr>
              <a:t> 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214410" y="1571612"/>
          <a:ext cx="7786742" cy="31365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3744"/>
                <a:gridCol w="969164"/>
                <a:gridCol w="1858992"/>
                <a:gridCol w="2071702"/>
                <a:gridCol w="2143140"/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/>
                        <a:t>输         入</a:t>
                      </a:r>
                      <a:endParaRPr lang="zh-CN" altLang="en-US" sz="2800" b="1" dirty="0"/>
                    </a:p>
                  </a:txBody>
                  <a:tcPr>
                    <a:solidFill>
                      <a:srgbClr val="FDEFE3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/>
                        <a:t>输        出</a:t>
                      </a:r>
                      <a:endParaRPr lang="zh-CN" altLang="en-US" sz="2800" b="1" dirty="0"/>
                    </a:p>
                  </a:txBody>
                  <a:tcPr>
                    <a:solidFill>
                      <a:srgbClr val="FDEFE3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>
                    <a:solidFill>
                      <a:srgbClr val="FDEFE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CLK</a:t>
                      </a:r>
                      <a:endParaRPr lang="zh-CN" alt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DEFE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>
                    <a:solidFill>
                      <a:srgbClr val="FDEFE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>
                    <a:solidFill>
                      <a:srgbClr val="FDEFE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>
                    <a:solidFill>
                      <a:srgbClr val="FDEFE3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BCF7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X 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BCF77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smtClean="0"/>
                        <a:t>   X  </a:t>
                      </a:r>
                      <a:r>
                        <a:rPr lang="en-US" altLang="zh-CN" sz="2800" dirty="0" err="1" smtClean="0"/>
                        <a:t>X</a:t>
                      </a:r>
                      <a:r>
                        <a:rPr lang="en-US" altLang="zh-CN" sz="2800" dirty="0" smtClean="0"/>
                        <a:t>  </a:t>
                      </a:r>
                      <a:r>
                        <a:rPr lang="en-US" altLang="zh-CN" sz="2800" dirty="0" err="1" smtClean="0"/>
                        <a:t>X</a:t>
                      </a:r>
                      <a:r>
                        <a:rPr lang="en-US" altLang="zh-CN" sz="2800" dirty="0" smtClean="0"/>
                        <a:t>  </a:t>
                      </a:r>
                      <a:r>
                        <a:rPr lang="en-US" altLang="zh-CN" sz="2800" dirty="0" err="1" smtClean="0"/>
                        <a:t>X</a:t>
                      </a:r>
                      <a:r>
                        <a:rPr lang="en-US" altLang="zh-CN" sz="2800" dirty="0" smtClean="0"/>
                        <a:t> </a:t>
                      </a:r>
                      <a:endParaRPr lang="zh-CN" altLang="en-US" sz="2800" dirty="0" smtClean="0"/>
                    </a:p>
                  </a:txBody>
                  <a:tcPr>
                    <a:solidFill>
                      <a:srgbClr val="BCF7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0  0  0  0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BCF77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1  1  1  1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BCF77B"/>
                    </a:solidFill>
                  </a:tcPr>
                </a:tc>
              </a:tr>
              <a:tr h="5457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>
                    <a:solidFill>
                      <a:srgbClr val="0E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F22CE"/>
                          </a:solidFill>
                          <a:effectLst/>
                          <a:latin typeface="Verdana" pitchFamily="34" charset="0"/>
                          <a:ea typeface="宋体" pitchFamily="2" charset="-122"/>
                          <a:cs typeface="Times New Roman" pitchFamily="18" charset="0"/>
                        </a:rPr>
                        <a:t>↑</a:t>
                      </a:r>
                    </a:p>
                  </a:txBody>
                  <a:tcPr>
                    <a:solidFill>
                      <a:srgbClr val="0EE8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2800" b="1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0EE8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0EE8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0EE85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DEFE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DEFE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smtClean="0"/>
                        <a:t>   X  </a:t>
                      </a:r>
                      <a:r>
                        <a:rPr lang="en-US" altLang="zh-CN" sz="2800" dirty="0" err="1" smtClean="0"/>
                        <a:t>X</a:t>
                      </a:r>
                      <a:r>
                        <a:rPr lang="en-US" altLang="zh-CN" sz="2800" dirty="0" smtClean="0"/>
                        <a:t>  </a:t>
                      </a:r>
                      <a:r>
                        <a:rPr lang="en-US" altLang="zh-CN" sz="2800" dirty="0" err="1" smtClean="0"/>
                        <a:t>X</a:t>
                      </a:r>
                      <a:r>
                        <a:rPr lang="en-US" altLang="zh-CN" sz="2800" dirty="0" smtClean="0"/>
                        <a:t>  </a:t>
                      </a:r>
                      <a:r>
                        <a:rPr lang="en-US" altLang="zh-CN" sz="2800" dirty="0" err="1" smtClean="0"/>
                        <a:t>X</a:t>
                      </a:r>
                      <a:r>
                        <a:rPr lang="en-US" altLang="zh-CN" sz="2800" dirty="0" smtClean="0"/>
                        <a:t> </a:t>
                      </a:r>
                      <a:endParaRPr lang="zh-CN" altLang="en-US" sz="2800" dirty="0" smtClean="0"/>
                    </a:p>
                  </a:txBody>
                  <a:tcPr>
                    <a:solidFill>
                      <a:srgbClr val="FDEFE3">
                        <a:alpha val="5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保      持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DEFE3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DEFE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DEFE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smtClean="0"/>
                        <a:t>   X  </a:t>
                      </a:r>
                      <a:r>
                        <a:rPr lang="en-US" altLang="zh-CN" sz="2800" dirty="0" err="1" smtClean="0"/>
                        <a:t>X</a:t>
                      </a:r>
                      <a:r>
                        <a:rPr lang="en-US" altLang="zh-CN" sz="2800" dirty="0" smtClean="0"/>
                        <a:t>  </a:t>
                      </a:r>
                      <a:r>
                        <a:rPr lang="en-US" altLang="zh-CN" sz="2800" dirty="0" err="1" smtClean="0"/>
                        <a:t>X</a:t>
                      </a:r>
                      <a:r>
                        <a:rPr lang="en-US" altLang="zh-CN" sz="2800" dirty="0" smtClean="0"/>
                        <a:t>  </a:t>
                      </a:r>
                      <a:r>
                        <a:rPr lang="en-US" altLang="zh-CN" sz="2800" dirty="0" err="1" smtClean="0"/>
                        <a:t>X</a:t>
                      </a:r>
                      <a:r>
                        <a:rPr lang="en-US" altLang="zh-CN" sz="2800" dirty="0" smtClean="0"/>
                        <a:t> </a:t>
                      </a:r>
                      <a:endParaRPr lang="zh-CN" altLang="en-US" sz="2800" dirty="0" smtClean="0"/>
                    </a:p>
                  </a:txBody>
                  <a:tcPr>
                    <a:solidFill>
                      <a:srgbClr val="FDEFE3">
                        <a:alpha val="5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保      持</a:t>
                      </a:r>
                      <a:endParaRPr lang="zh-CN" alt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FDEFE3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Object 1"/>
          <p:cNvGraphicFramePr>
            <a:graphicFrameLocks noChangeAspect="1"/>
          </p:cNvGraphicFramePr>
          <p:nvPr/>
        </p:nvGraphicFramePr>
        <p:xfrm>
          <a:off x="3143236" y="2100235"/>
          <a:ext cx="1571636" cy="523879"/>
        </p:xfrm>
        <a:graphic>
          <a:graphicData uri="http://schemas.openxmlformats.org/presentationml/2006/ole">
            <p:oleObj spid="_x0000_s40962" name="Equation" r:id="rId3" imgW="685800" imgH="228600" progId="Equation.DSMT4">
              <p:embed/>
            </p:oleObj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5000624" y="2075938"/>
          <a:ext cx="1571636" cy="534524"/>
        </p:xfrm>
        <a:graphic>
          <a:graphicData uri="http://schemas.openxmlformats.org/presentationml/2006/ole">
            <p:oleObj spid="_x0000_s40963" name="Equation" r:id="rId4" imgW="672840" imgH="228600" progId="Equation.DSMT4">
              <p:embed/>
            </p:oleObj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7143764" y="2100236"/>
          <a:ext cx="1571636" cy="533893"/>
        </p:xfrm>
        <a:graphic>
          <a:graphicData uri="http://schemas.openxmlformats.org/presentationml/2006/ole">
            <p:oleObj spid="_x0000_s40964" name="Equation" r:id="rId5" imgW="672840" imgH="228600" progId="Equation.DSMT4">
              <p:embed/>
            </p:oleObj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357285" y="2071680"/>
          <a:ext cx="571505" cy="567333"/>
        </p:xfrm>
        <a:graphic>
          <a:graphicData uri="http://schemas.openxmlformats.org/presentationml/2006/ole">
            <p:oleObj spid="_x0000_s40965" name="Equation" r:id="rId6" imgW="228600" imgH="228600" progId="Equation.DSMT4">
              <p:embed/>
            </p:oleObj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3143236" y="3100366"/>
          <a:ext cx="1571636" cy="642942"/>
        </p:xfrm>
        <a:graphic>
          <a:graphicData uri="http://schemas.openxmlformats.org/presentationml/2006/ole">
            <p:oleObj spid="_x0000_s40967" name="Equation" r:id="rId7" imgW="558720" imgH="228600" progId="Equation.DSMT4">
              <p:embed/>
            </p:oleObj>
          </a:graphicData>
        </a:graphic>
      </p:graphicFrame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7215202" y="3100366"/>
          <a:ext cx="1571636" cy="642942"/>
        </p:xfrm>
        <a:graphic>
          <a:graphicData uri="http://schemas.openxmlformats.org/presentationml/2006/ole">
            <p:oleObj spid="_x0000_s40968" name="Equation" r:id="rId8" imgW="558720" imgH="228600" progId="Equation.DSMT4">
              <p:embed/>
            </p:oleObj>
          </a:graphicData>
        </a:graphic>
      </p:graphicFrame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3786179" y="976955"/>
            <a:ext cx="27146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b="1" dirty="0" smtClean="0">
                <a:solidFill>
                  <a:srgbClr val="3F22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74LS175</a:t>
            </a:r>
            <a:r>
              <a:rPr lang="zh-CN" altLang="en-US" sz="2800" b="1" dirty="0" smtClean="0">
                <a:solidFill>
                  <a:srgbClr val="3F22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功能</a:t>
            </a:r>
            <a:r>
              <a:rPr lang="zh-CN" altLang="en-US" sz="2800" b="1" dirty="0">
                <a:solidFill>
                  <a:srgbClr val="3F22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</a:t>
            </a:r>
          </a:p>
        </p:txBody>
      </p:sp>
      <p:graphicFrame>
        <p:nvGraphicFramePr>
          <p:cNvPr id="40969" name="Object 7"/>
          <p:cNvGraphicFramePr>
            <a:graphicFrameLocks noChangeAspect="1"/>
          </p:cNvGraphicFramePr>
          <p:nvPr/>
        </p:nvGraphicFramePr>
        <p:xfrm>
          <a:off x="5072074" y="3100368"/>
          <a:ext cx="1571625" cy="642937"/>
        </p:xfrm>
        <a:graphic>
          <a:graphicData uri="http://schemas.openxmlformats.org/presentationml/2006/ole">
            <p:oleObj spid="_x0000_s40969" name="Equation" r:id="rId9" imgW="55872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6466" y="404664"/>
            <a:ext cx="6169592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20942" y="116632"/>
            <a:ext cx="2511279" cy="523220"/>
          </a:xfrm>
          <a:prstGeom prst="rect">
            <a:avLst/>
          </a:prstGeom>
          <a:solidFill>
            <a:srgbClr val="0039A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2800" b="1" dirty="0" smtClean="0">
                <a:solidFill>
                  <a:srgbClr val="FFFFFF"/>
                </a:solidFill>
              </a:rPr>
              <a:t>*</a:t>
            </a:r>
            <a:r>
              <a:rPr lang="en-US" altLang="zh-CN" sz="2800" b="1" dirty="0" smtClean="0">
                <a:solidFill>
                  <a:srgbClr val="FFFFFF"/>
                </a:solidFill>
              </a:rPr>
              <a:t>2</a:t>
            </a:r>
            <a:r>
              <a:rPr lang="zh-CN" altLang="en-US" sz="2800" b="1" dirty="0" smtClean="0">
                <a:solidFill>
                  <a:srgbClr val="FFFFFF"/>
                </a:solidFill>
              </a:rPr>
              <a:t>计时模块</a:t>
            </a:r>
            <a:endParaRPr lang="zh-CN" altLang="en-US" sz="2800" b="1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8455" y="3573019"/>
            <a:ext cx="972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</a:rPr>
              <a:t>M</a:t>
            </a:r>
            <a:r>
              <a:rPr lang="en-US" altLang="zh-CN" sz="4400" dirty="0" smtClean="0">
                <a:solidFill>
                  <a:srgbClr val="C00000"/>
                </a:solidFill>
              </a:rPr>
              <a:t> </a:t>
            </a:r>
            <a:endParaRPr lang="zh-CN" altLang="en-US" sz="4400" dirty="0">
              <a:solidFill>
                <a:srgbClr val="C00000"/>
              </a:solidFill>
            </a:endParaRP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5782977" y="5805267"/>
            <a:ext cx="16287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0066"/>
                </a:solidFill>
              </a:rPr>
              <a:t>复位开关</a:t>
            </a:r>
          </a:p>
        </p:txBody>
      </p:sp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5000630" y="5445224"/>
            <a:ext cx="8572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b="1" dirty="0" smtClean="0">
                <a:solidFill>
                  <a:srgbClr val="7030A0"/>
                </a:solidFill>
              </a:rPr>
              <a:t>1Hz</a:t>
            </a:r>
            <a:endParaRPr lang="en-US" altLang="zh-CN" sz="2800" b="1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987" y="1212818"/>
            <a:ext cx="4131459" cy="2144177"/>
          </a:xfrm>
          <a:prstGeom prst="rect">
            <a:avLst/>
          </a:prstGeom>
          <a:solidFill>
            <a:srgbClr val="D2FADD">
              <a:alpha val="33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dirty="0" smtClean="0"/>
              <a:t>   </a:t>
            </a:r>
            <a:r>
              <a:rPr lang="zh-CN" altLang="en-US" sz="2800" b="1" dirty="0" smtClean="0"/>
              <a:t>单独测试计时部分，</a:t>
            </a:r>
            <a:r>
              <a:rPr lang="en-US" altLang="zh-CN" sz="2800" b="1" dirty="0" smtClean="0"/>
              <a:t>M</a:t>
            </a:r>
            <a:r>
              <a:rPr lang="zh-CN" altLang="en-US" sz="2800" b="1" dirty="0" smtClean="0"/>
              <a:t>接逻辑开关，</a:t>
            </a:r>
            <a:r>
              <a:rPr lang="en-US" altLang="zh-CN" sz="2800" b="1" dirty="0" smtClean="0">
                <a:solidFill>
                  <a:srgbClr val="C00000"/>
                </a:solidFill>
              </a:rPr>
              <a:t>M</a:t>
            </a:r>
            <a:r>
              <a:rPr lang="en-US" altLang="zh-CN" sz="2800" b="1" dirty="0" smtClean="0"/>
              <a:t>=0</a:t>
            </a:r>
            <a:r>
              <a:rPr lang="zh-CN" altLang="en-US" sz="2800" b="1" dirty="0" smtClean="0"/>
              <a:t>时，计数器不计时，</a:t>
            </a:r>
            <a:r>
              <a:rPr lang="en-US" altLang="zh-CN" sz="2800" b="1" dirty="0" smtClean="0">
                <a:solidFill>
                  <a:srgbClr val="C00000"/>
                </a:solidFill>
              </a:rPr>
              <a:t>M</a:t>
            </a:r>
            <a:r>
              <a:rPr lang="en-US" altLang="zh-CN" sz="2800" b="1" dirty="0" smtClean="0"/>
              <a:t>=1</a:t>
            </a:r>
            <a:r>
              <a:rPr lang="zh-CN" altLang="en-US" sz="2800" b="1" dirty="0" smtClean="0"/>
              <a:t>时，</a:t>
            </a:r>
            <a:r>
              <a:rPr lang="en-US" altLang="zh-CN" sz="2800" b="1" dirty="0" smtClean="0"/>
              <a:t>74LS192</a:t>
            </a:r>
            <a:r>
              <a:rPr lang="zh-CN" altLang="en-US" sz="2800" b="1" dirty="0" smtClean="0"/>
              <a:t>倒计时。</a:t>
            </a:r>
            <a:endParaRPr lang="zh-CN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25987" y="4293099"/>
            <a:ext cx="3402378" cy="1438855"/>
          </a:xfrm>
          <a:prstGeom prst="rect">
            <a:avLst/>
          </a:prstGeom>
          <a:solidFill>
            <a:schemeClr val="accent5">
              <a:lumMod val="20000"/>
              <a:lumOff val="80000"/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800" dirty="0" smtClean="0"/>
              <a:t>   </a:t>
            </a:r>
            <a:r>
              <a:rPr lang="zh-CN" altLang="en-US" sz="2800" b="1" dirty="0" smtClean="0"/>
              <a:t>计时部分测试正常后，再与抢答显示电路相连接。</a:t>
            </a:r>
            <a:endParaRPr lang="zh-CN" altLang="en-US" sz="2800" b="1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2062" y="5357826"/>
            <a:ext cx="677105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0.6|0.6|0.3|0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5468</TotalTime>
  <Words>903</Words>
  <Application>Microsoft Office PowerPoint</Application>
  <PresentationFormat>35 毫米幻灯片</PresentationFormat>
  <Paragraphs>312</Paragraphs>
  <Slides>21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4" baseType="lpstr">
      <vt:lpstr>Office 主题</vt:lpstr>
      <vt:lpstr>Equation</vt:lpstr>
      <vt:lpstr>Visio</vt:lpstr>
      <vt:lpstr> 抢    答    器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lenovo</dc:creator>
  <cp:lastModifiedBy>86133</cp:lastModifiedBy>
  <cp:revision>235</cp:revision>
  <cp:lastPrinted>2019-07-16T01:34:18Z</cp:lastPrinted>
  <dcterms:created xsi:type="dcterms:W3CDTF">2019-07-13T16:44:14Z</dcterms:created>
  <dcterms:modified xsi:type="dcterms:W3CDTF">2020-07-13T04:04:37Z</dcterms:modified>
</cp:coreProperties>
</file>